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98" r:id="rId11"/>
    <p:sldId id="268" r:id="rId12"/>
    <p:sldId id="269" r:id="rId13"/>
    <p:sldId id="270" r:id="rId14"/>
    <p:sldId id="271" r:id="rId15"/>
    <p:sldId id="272" r:id="rId16"/>
    <p:sldId id="282" r:id="rId17"/>
    <p:sldId id="286" r:id="rId18"/>
    <p:sldId id="273" r:id="rId19"/>
    <p:sldId id="278" r:id="rId20"/>
    <p:sldId id="295" r:id="rId21"/>
    <p:sldId id="296" r:id="rId22"/>
    <p:sldId id="283" r:id="rId23"/>
    <p:sldId id="284" r:id="rId24"/>
    <p:sldId id="297" r:id="rId25"/>
    <p:sldId id="288" r:id="rId26"/>
    <p:sldId id="289" r:id="rId27"/>
    <p:sldId id="293" r:id="rId28"/>
    <p:sldId id="294" r:id="rId29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66FF"/>
    <a:srgbClr val="009900"/>
    <a:srgbClr val="CC0000"/>
    <a:srgbClr val="99CC00"/>
    <a:srgbClr val="FFCC66"/>
    <a:srgbClr val="777777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73D99E-F897-162D-B96B-4B3A8DF37967}" v="13" dt="2020-09-14T22:16:54.867"/>
    <p1510:client id="{4EDC9D98-EB75-414C-4090-15BB2692239B}" v="69" dt="2020-09-21T22:20:15.159"/>
    <p1510:client id="{6C8CFB26-10FE-009B-92D2-A9F605E6AB63}" v="183" dt="2022-03-14T15:55:14.712"/>
    <p1510:client id="{9881EC35-8039-E79D-8BE2-7034EA12630C}" v="203" dt="2022-03-30T15:59:52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456" y="-7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050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5843" name="Rectangle 2051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9700" name="Rectangle 205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205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35846" name="Rectangle 205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5847" name="Rectangle 205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A0CFA043-ABF9-4815-9634-15DB3BD4F95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34014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8720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721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1997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5108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46879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7323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6950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5566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373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2430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40475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defRPr/>
            </a:pPr>
            <a:endParaRPr lang="es-MX" altLang="es-MX"/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3505200" y="6553200"/>
            <a:ext cx="1981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MX" altLang="es-MX" sz="1600">
                <a:solidFill>
                  <a:schemeClr val="folHlink"/>
                </a:solidFill>
                <a:latin typeface="Calibri" pitchFamily="34" charset="0"/>
              </a:rPr>
              <a:t>pc2 itam 10-9-13</a:t>
            </a:r>
            <a:endParaRPr lang="es-ES" altLang="es-MX" sz="1600">
              <a:solidFill>
                <a:schemeClr val="folHlink"/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2021_Chilean_general_election%E2%80%8B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1219200" y="1050925"/>
            <a:ext cx="6772275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6000">
                <a:latin typeface="Calibri" pitchFamily="34" charset="0"/>
              </a:rPr>
              <a:t>Clase 4</a:t>
            </a:r>
            <a:br>
              <a:rPr lang="es-MX" altLang="es-MX" sz="6000">
                <a:latin typeface="Calibri" pitchFamily="34" charset="0"/>
              </a:rPr>
            </a:br>
            <a:br>
              <a:rPr lang="es-MX" altLang="es-MX" sz="6000">
                <a:latin typeface="Calibri" pitchFamily="34" charset="0"/>
              </a:rPr>
            </a:br>
            <a:r>
              <a:rPr lang="es-MX" altLang="es-MX" sz="6000">
                <a:latin typeface="Calibri" pitchFamily="34" charset="0"/>
              </a:rPr>
              <a:t>Tipos de sistemas constitucionales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6000">
                <a:latin typeface="Calibri" pitchFamily="34" charset="0"/>
              </a:rPr>
              <a:t>Chile-Weimar</a:t>
            </a:r>
            <a:endParaRPr lang="es-ES" altLang="es-MX" sz="60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C91C6414-1835-9C91-F038-D586119AE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238" y="304800"/>
            <a:ext cx="3594177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/>
                <a:cs typeface="Calibri"/>
              </a:rPr>
              <a:t>Gabriel </a:t>
            </a:r>
            <a:r>
              <a:rPr lang="es-MX" altLang="es-MX" sz="3200" dirty="0" err="1">
                <a:solidFill>
                  <a:schemeClr val="tx2"/>
                </a:solidFill>
                <a:latin typeface="Calibri"/>
                <a:cs typeface="Calibri"/>
              </a:rPr>
              <a:t>Boric</a:t>
            </a:r>
            <a:r>
              <a:rPr lang="es-MX" altLang="es-MX" sz="3200" dirty="0">
                <a:solidFill>
                  <a:schemeClr val="tx2"/>
                </a:solidFill>
                <a:latin typeface="Calibri"/>
                <a:cs typeface="Calibri"/>
              </a:rPr>
              <a:t> </a:t>
            </a:r>
            <a:endParaRPr lang="es-ES" altLang="es-MX" sz="3200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75AC2194-89F6-A60E-1644-18B8799D8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963" y="1447800"/>
            <a:ext cx="81740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altLang="es-MX" sz="2800" b="1" dirty="0">
                <a:latin typeface="Calibri"/>
                <a:cs typeface="Calibri"/>
              </a:rPr>
              <a:t>Sexto </a:t>
            </a:r>
            <a:r>
              <a:rPr lang="es-MX" altLang="es-MX" sz="2800">
                <a:latin typeface="Calibri"/>
                <a:cs typeface="Calibri"/>
              </a:rPr>
              <a:t>presidente de la 2a era democrática</a:t>
            </a:r>
            <a:endParaRPr lang="es-ES"/>
          </a:p>
        </p:txBody>
      </p:sp>
      <p:pic>
        <p:nvPicPr>
          <p:cNvPr id="6" name="Imagen 6" descr="Hombre parado en un cuerpo de agua&#10;&#10;Descripción generada automáticamente">
            <a:extLst>
              <a:ext uri="{FF2B5EF4-FFF2-40B4-BE49-F238E27FC236}">
                <a16:creationId xmlns:a16="http://schemas.microsoft.com/office/drawing/2014/main" id="{374CFB4D-15BF-81A0-00F9-70D384AD3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497" y="2210221"/>
            <a:ext cx="2407186" cy="3186708"/>
          </a:xfrm>
          <a:prstGeom prst="rect">
            <a:avLst/>
          </a:prstGeom>
        </p:spPr>
      </p:pic>
      <p:pic>
        <p:nvPicPr>
          <p:cNvPr id="7" name="Imagen 7" descr="Hombre con barba y bigote&#10;&#10;Descripción generada automáticamente">
            <a:extLst>
              <a:ext uri="{FF2B5EF4-FFF2-40B4-BE49-F238E27FC236}">
                <a16:creationId xmlns:a16="http://schemas.microsoft.com/office/drawing/2014/main" id="{D5FC8686-4920-806C-8573-6CE475E1F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022" y="2197865"/>
            <a:ext cx="2115240" cy="3194893"/>
          </a:xfrm>
          <a:prstGeom prst="rect">
            <a:avLst/>
          </a:prstGeom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F3ADADE1-1B15-262C-5ACE-02ACEE796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4861" y="5496499"/>
            <a:ext cx="23901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altLang="es-MX" sz="1800" dirty="0">
                <a:latin typeface="Calibri"/>
                <a:cs typeface="Calibri"/>
              </a:rPr>
              <a:t>Wikimedia </a:t>
            </a:r>
            <a:r>
              <a:rPr lang="es-MX" altLang="es-MX" sz="1800" dirty="0" err="1">
                <a:latin typeface="Calibri"/>
                <a:cs typeface="Calibri"/>
              </a:rPr>
              <a:t>commons</a:t>
            </a:r>
            <a:endParaRPr lang="es-ES" sz="1800" dirty="0" err="1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5A53A675-F9FA-6129-30F5-7AA96FF21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945" y="6069376"/>
            <a:ext cx="81740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altLang="es-MX" sz="2800" dirty="0">
                <a:latin typeface="Calibri"/>
                <a:cs typeface="Calibri"/>
              </a:rPr>
              <a:t>Sin mayoría en el Congreso... </a:t>
            </a:r>
            <a:r>
              <a:rPr lang="es-ES" sz="2800" dirty="0">
                <a:cs typeface="Times New Roman"/>
                <a:hlinkClick r:id="rId4"/>
              </a:rPr>
              <a:t>Wikipedia elección</a:t>
            </a:r>
            <a:endParaRPr lang="es-MX" sz="280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9011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527050" y="304800"/>
            <a:ext cx="8083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¿Sólo el presidencialismo tiene debilidades? 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588963" y="1447800"/>
            <a:ext cx="8174037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1">
                <a:latin typeface="Calibri" pitchFamily="34" charset="0"/>
              </a:rPr>
              <a:t>Lijphart</a:t>
            </a:r>
            <a:r>
              <a:rPr lang="es-MX" altLang="es-MX" sz="2800">
                <a:latin typeface="Calibri" pitchFamily="34" charset="0"/>
              </a:rPr>
              <a:t>: cada sistema constitucional adolece de un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           problema fundamental; no eliminable,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           sólo puede mitigárselo</a:t>
            </a:r>
            <a:endParaRPr lang="es-ES" altLang="es-MX" sz="280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590550" y="2954338"/>
            <a:ext cx="8174038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(1) El talón de Aquiles del parlamentarismo: </a:t>
            </a: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inestabilidad del ejecutivo</a:t>
            </a:r>
            <a:r>
              <a:rPr lang="es-MX" altLang="es-MX" sz="2800">
                <a:latin typeface="Calibri" pitchFamily="34" charset="0"/>
              </a:rPr>
              <a:t>, todo conflicto de poderes puede poner fin al gobierno.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Problema cuando no hay medios para sostener una coalición mayoritaria duradera     ¿Ejemplos clásicos?</a:t>
            </a:r>
            <a:endParaRPr lang="es-ES" altLang="es-MX" sz="280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590550" y="5502275"/>
            <a:ext cx="8174038" cy="82232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rgbClr val="FFCC66"/>
                </a:solidFill>
                <a:latin typeface="Calibri" pitchFamily="34" charset="0"/>
              </a:rPr>
              <a:t>La IV</a:t>
            </a:r>
            <a:r>
              <a:rPr lang="es-MX" altLang="es-MX" baseline="30000">
                <a:solidFill>
                  <a:srgbClr val="FFCC66"/>
                </a:solidFill>
                <a:latin typeface="Calibri" pitchFamily="34" charset="0"/>
              </a:rPr>
              <a:t>a </a:t>
            </a:r>
            <a:r>
              <a:rPr lang="es-MX" altLang="es-MX">
                <a:solidFill>
                  <a:srgbClr val="FFCC66"/>
                </a:solidFill>
                <a:latin typeface="Calibri" pitchFamily="34" charset="0"/>
              </a:rPr>
              <a:t>República Francesa (1946-1958),</a:t>
            </a:r>
            <a:br>
              <a:rPr lang="es-MX" altLang="es-MX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>
                <a:solidFill>
                  <a:srgbClr val="FFCC66"/>
                </a:solidFill>
                <a:latin typeface="Calibri" pitchFamily="34" charset="0"/>
              </a:rPr>
              <a:t>República de Weimar (1919-1933); Italia clásica</a:t>
            </a:r>
            <a:endParaRPr lang="es-ES" altLang="es-MX">
              <a:solidFill>
                <a:srgbClr val="FFCC66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utoUpdateAnimBg="0"/>
      <p:bldP spid="14340" grpId="0" autoUpdateAnimBg="0"/>
      <p:bldP spid="14341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450850" y="304800"/>
            <a:ext cx="823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¿Sólo el presidencialismo tiene debilidades? (2)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291" name="Text Box 4"/>
          <p:cNvSpPr txBox="1">
            <a:spLocks noChangeArrowheads="1"/>
          </p:cNvSpPr>
          <p:nvPr/>
        </p:nvSpPr>
        <p:spPr bwMode="auto">
          <a:xfrm>
            <a:off x="495300" y="1333500"/>
            <a:ext cx="817403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(2) El flanco débil del presidencialismo: la </a:t>
            </a: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parálisis institucional</a:t>
            </a:r>
            <a:r>
              <a:rPr lang="es-MX" altLang="es-MX" sz="2800">
                <a:latin typeface="Calibri" pitchFamily="34" charset="0"/>
              </a:rPr>
              <a:t> (o </a:t>
            </a:r>
            <a:r>
              <a:rPr lang="es-MX" altLang="es-MX" sz="2800" i="1">
                <a:latin typeface="Calibri" pitchFamily="34" charset="0"/>
              </a:rPr>
              <a:t>deadlock</a:t>
            </a:r>
            <a:r>
              <a:rPr lang="es-MX" altLang="es-MX" sz="2800">
                <a:latin typeface="Calibri" pitchFamily="34" charset="0"/>
              </a:rPr>
              <a:t>)</a:t>
            </a:r>
            <a:r>
              <a:rPr lang="es-MX" altLang="es-MX" sz="2800" i="1">
                <a:latin typeface="Calibri" pitchFamily="34" charset="0"/>
              </a:rPr>
              <a:t>.</a:t>
            </a:r>
            <a:r>
              <a:rPr lang="es-MX" altLang="es-MX" sz="2800">
                <a:latin typeface="Calibri" pitchFamily="34" charset="0"/>
              </a:rPr>
              <a:t> Resuelve el problema de inestabilidad dándole al ejecutivo un mandato fijo, lo cual genera el problema contrario</a:t>
            </a:r>
            <a:endParaRPr lang="es-ES" altLang="es-MX" sz="280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1143000" y="3429000"/>
            <a:ext cx="6800850" cy="9461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¿Son la inestabilidad y la parálisis </a:t>
            </a:r>
            <a:r>
              <a:rPr lang="es-MX" altLang="es-MX" sz="2800" b="1">
                <a:solidFill>
                  <a:srgbClr val="99CC00"/>
                </a:solidFill>
                <a:latin typeface="Calibri" pitchFamily="34" charset="0"/>
              </a:rPr>
              <a:t>patologías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 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de cada una de estas formas de gobierno?</a:t>
            </a:r>
            <a:endParaRPr lang="es-ES" altLang="es-MX" sz="2800">
              <a:solidFill>
                <a:srgbClr val="FFCC66"/>
              </a:solidFill>
              <a:latin typeface="Calibri" pitchFamily="34" charset="0"/>
            </a:endParaRP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495300" y="4692650"/>
            <a:ext cx="8174038" cy="106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accent2"/>
                </a:solidFill>
                <a:latin typeface="Calibri" pitchFamily="34" charset="0"/>
              </a:rPr>
              <a:t>Conviene preguntarse: </a:t>
            </a:r>
            <a:br>
              <a:rPr lang="es-MX" altLang="es-MX" sz="3200">
                <a:solidFill>
                  <a:schemeClr val="accent2"/>
                </a:solidFill>
                <a:latin typeface="Calibri" pitchFamily="34" charset="0"/>
              </a:rPr>
            </a:br>
            <a:r>
              <a:rPr lang="es-MX" altLang="es-MX" sz="3200">
                <a:solidFill>
                  <a:schemeClr val="accent2"/>
                </a:solidFill>
                <a:latin typeface="Calibri" pitchFamily="34" charset="0"/>
              </a:rPr>
              <a:t>¿cuál es su origen?     ¿causas? </a:t>
            </a:r>
            <a:endParaRPr lang="es-ES" altLang="es-MX" sz="320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495300" y="5689600"/>
            <a:ext cx="8174038" cy="579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(pista: ¿quién manda en democracia?)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6" grpId="0" animBg="1" autoUpdateAnimBg="0"/>
      <p:bldP spid="15367" grpId="0" animBg="1" autoUpdateAnimBg="0"/>
      <p:bldP spid="15369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603250" y="304800"/>
            <a:ext cx="7931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/>
                <a:cs typeface="Calibri"/>
              </a:rPr>
              <a:t>¿</a:t>
            </a:r>
            <a:r>
              <a:rPr lang="es-MX" altLang="es-MX" sz="3200" i="1" dirty="0">
                <a:solidFill>
                  <a:schemeClr val="tx2"/>
                </a:solidFill>
                <a:latin typeface="Calibri"/>
                <a:cs typeface="Calibri"/>
              </a:rPr>
              <a:t>Pathos</a:t>
            </a:r>
            <a:r>
              <a:rPr lang="es-MX" altLang="es-MX" sz="3200" dirty="0">
                <a:solidFill>
                  <a:schemeClr val="tx2"/>
                </a:solidFill>
                <a:latin typeface="Calibri"/>
                <a:cs typeface="Calibri"/>
              </a:rPr>
              <a:t> o síntoma?: </a:t>
            </a:r>
            <a:r>
              <a:rPr lang="es-MX" sz="3200" dirty="0">
                <a:solidFill>
                  <a:schemeClr val="tx2"/>
                </a:solidFill>
                <a:latin typeface="Calibri"/>
                <a:cs typeface="Calibri"/>
              </a:rPr>
              <a:t>preferencia colectiva</a:t>
            </a:r>
            <a:endParaRPr lang="es-ES" altLang="es-MX" sz="32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5300" y="1219200"/>
            <a:ext cx="817403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En democracia, es la </a:t>
            </a:r>
            <a:r>
              <a:rPr lang="es-MX" altLang="es-MX" sz="3200" b="1" dirty="0">
                <a:latin typeface="Calibri"/>
                <a:cs typeface="Calibri"/>
              </a:rPr>
              <a:t>ciudadanía</a:t>
            </a:r>
            <a:r>
              <a:rPr lang="es-MX" altLang="es-MX" sz="3200" dirty="0">
                <a:latin typeface="Calibri"/>
                <a:cs typeface="Calibri"/>
              </a:rPr>
              <a:t> quien sienta las bases de ambos fenómenos – al distribuir su apoyo entre partidos </a:t>
            </a:r>
            <a:r>
              <a:rPr lang="es-MX" sz="3200" dirty="0">
                <a:latin typeface="Calibri"/>
                <a:cs typeface="Calibri"/>
              </a:rPr>
              <a:t>múltiples</a:t>
            </a:r>
            <a:endParaRPr lang="es-ES" altLang="es-MX" sz="3200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457200" y="3046413"/>
            <a:ext cx="8174038" cy="137318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dirty="0">
                <a:solidFill>
                  <a:srgbClr val="FFCC66"/>
                </a:solidFill>
                <a:latin typeface="Calibri"/>
                <a:cs typeface="Calibri"/>
              </a:rPr>
              <a:t>La falta de consenso en el electorado se refleja, con mayor o menor fidelidad, en el gobierno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solidFill>
                  <a:srgbClr val="FFCC66"/>
                </a:solidFill>
                <a:latin typeface="Calibri"/>
                <a:cs typeface="Calibri"/>
              </a:rPr>
              <a:t> (interviene el sistema electoral)</a:t>
            </a:r>
            <a:endParaRPr lang="es-ES" altLang="es-MX" sz="2800" dirty="0">
              <a:solidFill>
                <a:srgbClr val="FFCC66"/>
              </a:solidFill>
              <a:latin typeface="Calibri" pitchFamily="34" charset="0"/>
            </a:endParaRP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495300" y="4724400"/>
            <a:ext cx="8174038" cy="18002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dirty="0">
                <a:latin typeface="Calibri"/>
                <a:cs typeface="Calibri"/>
              </a:rPr>
              <a:t>No son enfermedades sino </a:t>
            </a:r>
            <a:r>
              <a:rPr lang="es-MX" altLang="es-MX" sz="2800" b="1" dirty="0">
                <a:latin typeface="Calibri"/>
                <a:cs typeface="Calibri"/>
              </a:rPr>
              <a:t>síntomas</a:t>
            </a:r>
            <a:r>
              <a:rPr lang="es-MX" altLang="es-MX" sz="2800" dirty="0">
                <a:latin typeface="Calibri"/>
                <a:cs typeface="Calibri"/>
              </a:rPr>
              <a:t> de algo común en la democracia: el </a:t>
            </a:r>
            <a:r>
              <a:rPr lang="es-MX" altLang="es-MX" sz="2800" b="1" dirty="0">
                <a:solidFill>
                  <a:srgbClr val="CC0000"/>
                </a:solidFill>
                <a:latin typeface="Calibri"/>
                <a:cs typeface="Calibri"/>
              </a:rPr>
              <a:t>disenso</a:t>
            </a:r>
            <a:r>
              <a:rPr lang="es-MX" altLang="es-MX" sz="2800" dirty="0">
                <a:latin typeface="Calibri"/>
                <a:cs typeface="Calibri"/>
              </a:rPr>
              <a:t>. </a:t>
            </a:r>
            <a:br>
              <a:rPr lang="es-MX" altLang="es-MX" sz="2800" dirty="0">
                <a:latin typeface="Calibri"/>
                <a:cs typeface="Calibri"/>
              </a:rPr>
            </a:br>
            <a:r>
              <a:rPr lang="es-MX" altLang="es-MX" sz="2800" dirty="0">
                <a:latin typeface="Calibri"/>
                <a:cs typeface="Calibri"/>
              </a:rPr>
              <a:t>Con polarización no hay resolución democrática, sea cual sea el sistema </a:t>
            </a:r>
            <a:endParaRPr lang="es-ES" altLang="es-MX" sz="28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animBg="1" autoUpdateAnimBg="0"/>
      <p:bldP spid="16389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603250" y="304800"/>
            <a:ext cx="7931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régimen semipresidencial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723900" y="1219200"/>
            <a:ext cx="33147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• Rep. de Weimar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• V</a:t>
            </a:r>
            <a:r>
              <a:rPr lang="es-MX" altLang="es-MX" sz="2800" u="sng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Rep. Francesa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• Finlandia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• Polonia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• Rusia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• ... 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495300" y="4494213"/>
            <a:ext cx="8174038" cy="137318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Presidencialismo </a:t>
            </a:r>
            <a:r>
              <a:rPr lang="es-MX" altLang="es-MX" sz="2800" b="1">
                <a:latin typeface="Calibri" pitchFamily="34" charset="0"/>
              </a:rPr>
              <a:t>con recurso</a:t>
            </a:r>
            <a:r>
              <a:rPr lang="es-MX" altLang="es-MX" sz="2800">
                <a:latin typeface="Calibri" pitchFamily="34" charset="0"/>
              </a:rPr>
              <a:t> para superar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el </a:t>
            </a:r>
            <a:r>
              <a:rPr lang="es-MX" altLang="es-MX" sz="2800" i="1">
                <a:latin typeface="Calibri" pitchFamily="34" charset="0"/>
              </a:rPr>
              <a:t>deadlock </a:t>
            </a:r>
            <a:r>
              <a:rPr lang="es-MX" altLang="es-MX" sz="2800">
                <a:latin typeface="Calibri" pitchFamily="34" charset="0"/>
              </a:rPr>
              <a:t>tan odiado por Linz.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¿Lo mejor de ambos mundos?</a:t>
            </a:r>
            <a:r>
              <a:rPr lang="es-MX" altLang="es-MX" sz="2800" i="1">
                <a:latin typeface="Calibri" pitchFamily="34" charset="0"/>
              </a:rPr>
              <a:t> </a:t>
            </a:r>
            <a:endParaRPr lang="es-ES" altLang="es-MX" sz="2800">
              <a:latin typeface="Calibri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733800" y="1295400"/>
            <a:ext cx="4953000" cy="2438400"/>
            <a:chOff x="2352" y="816"/>
            <a:chExt cx="3120" cy="1536"/>
          </a:xfrm>
        </p:grpSpPr>
        <p:sp>
          <p:nvSpPr>
            <p:cNvPr id="14342" name="Text Box 6"/>
            <p:cNvSpPr txBox="1">
              <a:spLocks noChangeArrowheads="1"/>
            </p:cNvSpPr>
            <p:nvPr/>
          </p:nvSpPr>
          <p:spPr bwMode="auto">
            <a:xfrm>
              <a:off x="2723" y="1026"/>
              <a:ext cx="2749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2800">
                  <a:latin typeface="Calibri" pitchFamily="34" charset="0"/>
                </a:rPr>
                <a:t>comparten estructura que le permite al presidente disolver la asamblea en algunas circunstancias. </a:t>
              </a:r>
            </a:p>
          </p:txBody>
        </p:sp>
        <p:sp>
          <p:nvSpPr>
            <p:cNvPr id="14343" name="AutoShape 7"/>
            <p:cNvSpPr>
              <a:spLocks/>
            </p:cNvSpPr>
            <p:nvPr/>
          </p:nvSpPr>
          <p:spPr bwMode="auto">
            <a:xfrm>
              <a:off x="2352" y="816"/>
              <a:ext cx="240" cy="1536"/>
            </a:xfrm>
            <a:prstGeom prst="rightBrace">
              <a:avLst>
                <a:gd name="adj1" fmla="val 5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603250" y="304800"/>
            <a:ext cx="7931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Esquemas constitucionales (</a:t>
            </a:r>
            <a:r>
              <a:rPr lang="es-MX" altLang="es-MX" sz="3200" b="1">
                <a:solidFill>
                  <a:schemeClr val="bg1"/>
                </a:solidFill>
                <a:latin typeface="Calibri" pitchFamily="34" charset="0"/>
              </a:rPr>
              <a:t>Méx</a:t>
            </a:r>
            <a:r>
              <a:rPr lang="es-MX" altLang="es-MX" sz="3200" b="1">
                <a:solidFill>
                  <a:schemeClr val="tx2"/>
                </a:solidFill>
                <a:latin typeface="Calibri" pitchFamily="34" charset="0"/>
              </a:rPr>
              <a:t>, </a:t>
            </a:r>
            <a:r>
              <a:rPr lang="es-MX" altLang="es-MX" sz="3200" b="1">
                <a:solidFill>
                  <a:srgbClr val="FFCC66"/>
                </a:solidFill>
                <a:latin typeface="Calibri" pitchFamily="34" charset="0"/>
              </a:rPr>
              <a:t>GB</a:t>
            </a:r>
            <a:r>
              <a:rPr lang="es-MX" altLang="es-MX" sz="3200" b="1">
                <a:solidFill>
                  <a:schemeClr val="tx2"/>
                </a:solidFill>
                <a:latin typeface="Calibri" pitchFamily="34" charset="0"/>
              </a:rPr>
              <a:t>, </a:t>
            </a:r>
            <a:r>
              <a:rPr lang="es-MX" altLang="es-MX" sz="3200" b="1">
                <a:solidFill>
                  <a:srgbClr val="009900"/>
                </a:solidFill>
                <a:latin typeface="Calibri" pitchFamily="34" charset="0"/>
              </a:rPr>
              <a:t>FrV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15363" name="Group 26"/>
          <p:cNvGrpSpPr>
            <a:grpSpLocks/>
          </p:cNvGrpSpPr>
          <p:nvPr/>
        </p:nvGrpSpPr>
        <p:grpSpPr bwMode="auto">
          <a:xfrm>
            <a:off x="609600" y="6375400"/>
            <a:ext cx="8001000" cy="366713"/>
            <a:chOff x="358" y="4067"/>
            <a:chExt cx="5040" cy="231"/>
          </a:xfrm>
        </p:grpSpPr>
        <p:sp>
          <p:nvSpPr>
            <p:cNvPr id="15422" name="Text Box 5"/>
            <p:cNvSpPr txBox="1">
              <a:spLocks noChangeArrowheads="1"/>
            </p:cNvSpPr>
            <p:nvPr/>
          </p:nvSpPr>
          <p:spPr bwMode="auto">
            <a:xfrm>
              <a:off x="358" y="4067"/>
              <a:ext cx="5040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A                  B    “A nombra a B”                                   A                 B   “A destituye a B”</a:t>
              </a:r>
              <a:endParaRPr lang="es-ES" altLang="es-MX" sz="1800">
                <a:latin typeface="Calibri" pitchFamily="34" charset="0"/>
              </a:endParaRPr>
            </a:p>
          </p:txBody>
        </p:sp>
        <p:sp>
          <p:nvSpPr>
            <p:cNvPr id="15423" name="Line 7"/>
            <p:cNvSpPr>
              <a:spLocks noChangeShapeType="1"/>
            </p:cNvSpPr>
            <p:nvPr/>
          </p:nvSpPr>
          <p:spPr bwMode="auto">
            <a:xfrm>
              <a:off x="585" y="4186"/>
              <a:ext cx="4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grpSp>
          <p:nvGrpSpPr>
            <p:cNvPr id="15424" name="Group 10"/>
            <p:cNvGrpSpPr>
              <a:grpSpLocks/>
            </p:cNvGrpSpPr>
            <p:nvPr/>
          </p:nvGrpSpPr>
          <p:grpSpPr bwMode="auto">
            <a:xfrm>
              <a:off x="3499" y="4192"/>
              <a:ext cx="480" cy="0"/>
              <a:chOff x="3456" y="3552"/>
              <a:chExt cx="480" cy="0"/>
            </a:xfrm>
          </p:grpSpPr>
          <p:sp>
            <p:nvSpPr>
              <p:cNvPr id="15425" name="Line 8"/>
              <p:cNvSpPr>
                <a:spLocks noChangeShapeType="1"/>
              </p:cNvSpPr>
              <p:nvPr/>
            </p:nvSpPr>
            <p:spPr bwMode="auto">
              <a:xfrm>
                <a:off x="3456" y="3552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426" name="Line 9"/>
              <p:cNvSpPr>
                <a:spLocks noChangeShapeType="1"/>
              </p:cNvSpPr>
              <p:nvPr/>
            </p:nvSpPr>
            <p:spPr bwMode="auto">
              <a:xfrm>
                <a:off x="3840" y="3552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304800" y="1143000"/>
            <a:ext cx="3144838" cy="2514600"/>
            <a:chOff x="131" y="768"/>
            <a:chExt cx="1933" cy="1584"/>
          </a:xfrm>
        </p:grpSpPr>
        <p:sp>
          <p:nvSpPr>
            <p:cNvPr id="15417" name="Text Box 3"/>
            <p:cNvSpPr txBox="1">
              <a:spLocks noChangeArrowheads="1"/>
            </p:cNvSpPr>
            <p:nvPr/>
          </p:nvSpPr>
          <p:spPr bwMode="auto">
            <a:xfrm>
              <a:off x="131" y="1392"/>
              <a:ext cx="877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Ciudadanos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8" name="Text Box 4"/>
            <p:cNvSpPr txBox="1">
              <a:spLocks noChangeArrowheads="1"/>
            </p:cNvSpPr>
            <p:nvPr/>
          </p:nvSpPr>
          <p:spPr bwMode="auto">
            <a:xfrm>
              <a:off x="1248" y="768"/>
              <a:ext cx="816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Presidente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9" name="Text Box 12"/>
            <p:cNvSpPr txBox="1">
              <a:spLocks noChangeArrowheads="1"/>
            </p:cNvSpPr>
            <p:nvPr/>
          </p:nvSpPr>
          <p:spPr bwMode="auto">
            <a:xfrm>
              <a:off x="1248" y="2102"/>
              <a:ext cx="816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Asamblea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20" name="Text Box 13"/>
            <p:cNvSpPr txBox="1">
              <a:spLocks noChangeArrowheads="1"/>
            </p:cNvSpPr>
            <p:nvPr/>
          </p:nvSpPr>
          <p:spPr bwMode="auto">
            <a:xfrm>
              <a:off x="1248" y="1652"/>
              <a:ext cx="816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Gabinete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21" name="Text Box 14"/>
            <p:cNvSpPr txBox="1">
              <a:spLocks noChangeArrowheads="1"/>
            </p:cNvSpPr>
            <p:nvPr/>
          </p:nvSpPr>
          <p:spPr bwMode="auto">
            <a:xfrm>
              <a:off x="1248" y="1190"/>
              <a:ext cx="816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PM</a:t>
              </a:r>
              <a:endParaRPr lang="es-ES" altLang="es-MX" sz="2000">
                <a:latin typeface="Calibri" pitchFamily="34" charset="0"/>
              </a:endParaRPr>
            </a:p>
          </p:txBody>
        </p:sp>
      </p:grp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1981200" y="3810000"/>
            <a:ext cx="3200400" cy="2514600"/>
            <a:chOff x="1763" y="2016"/>
            <a:chExt cx="1933" cy="1584"/>
          </a:xfrm>
        </p:grpSpPr>
        <p:sp>
          <p:nvSpPr>
            <p:cNvPr id="15412" name="Text Box 15"/>
            <p:cNvSpPr txBox="1">
              <a:spLocks noChangeArrowheads="1"/>
            </p:cNvSpPr>
            <p:nvPr/>
          </p:nvSpPr>
          <p:spPr bwMode="auto">
            <a:xfrm>
              <a:off x="1763" y="2640"/>
              <a:ext cx="877" cy="25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Ciudadanos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3" name="Text Box 16"/>
            <p:cNvSpPr txBox="1">
              <a:spLocks noChangeArrowheads="1"/>
            </p:cNvSpPr>
            <p:nvPr/>
          </p:nvSpPr>
          <p:spPr bwMode="auto">
            <a:xfrm>
              <a:off x="2880" y="2016"/>
              <a:ext cx="816" cy="25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Presidente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4" name="Text Box 17"/>
            <p:cNvSpPr txBox="1">
              <a:spLocks noChangeArrowheads="1"/>
            </p:cNvSpPr>
            <p:nvPr/>
          </p:nvSpPr>
          <p:spPr bwMode="auto">
            <a:xfrm>
              <a:off x="2880" y="3350"/>
              <a:ext cx="816" cy="25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Asamblea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5" name="Text Box 18"/>
            <p:cNvSpPr txBox="1">
              <a:spLocks noChangeArrowheads="1"/>
            </p:cNvSpPr>
            <p:nvPr/>
          </p:nvSpPr>
          <p:spPr bwMode="auto">
            <a:xfrm>
              <a:off x="2880" y="2900"/>
              <a:ext cx="816" cy="25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Gabinete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6" name="Text Box 19"/>
            <p:cNvSpPr txBox="1">
              <a:spLocks noChangeArrowheads="1"/>
            </p:cNvSpPr>
            <p:nvPr/>
          </p:nvSpPr>
          <p:spPr bwMode="auto">
            <a:xfrm>
              <a:off x="2880" y="2438"/>
              <a:ext cx="816" cy="25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PM</a:t>
              </a:r>
              <a:endParaRPr lang="es-ES" altLang="es-MX" sz="2000">
                <a:latin typeface="Calibri" pitchFamily="34" charset="0"/>
              </a:endParaRPr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4876800" y="1143000"/>
            <a:ext cx="3144838" cy="2497138"/>
            <a:chOff x="3504" y="864"/>
            <a:chExt cx="1933" cy="1586"/>
          </a:xfrm>
        </p:grpSpPr>
        <p:sp>
          <p:nvSpPr>
            <p:cNvPr id="15407" name="Text Box 20"/>
            <p:cNvSpPr txBox="1">
              <a:spLocks noChangeArrowheads="1"/>
            </p:cNvSpPr>
            <p:nvPr/>
          </p:nvSpPr>
          <p:spPr bwMode="auto">
            <a:xfrm>
              <a:off x="3504" y="1488"/>
              <a:ext cx="877" cy="25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Ciudadanos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08" name="Text Box 21"/>
            <p:cNvSpPr txBox="1">
              <a:spLocks noChangeArrowheads="1"/>
            </p:cNvSpPr>
            <p:nvPr/>
          </p:nvSpPr>
          <p:spPr bwMode="auto">
            <a:xfrm>
              <a:off x="4621" y="864"/>
              <a:ext cx="816" cy="25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Presidente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09" name="Text Box 22"/>
            <p:cNvSpPr txBox="1">
              <a:spLocks noChangeArrowheads="1"/>
            </p:cNvSpPr>
            <p:nvPr/>
          </p:nvSpPr>
          <p:spPr bwMode="auto">
            <a:xfrm>
              <a:off x="4621" y="2198"/>
              <a:ext cx="816" cy="25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Asamblea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0" name="Text Box 23"/>
            <p:cNvSpPr txBox="1">
              <a:spLocks noChangeArrowheads="1"/>
            </p:cNvSpPr>
            <p:nvPr/>
          </p:nvSpPr>
          <p:spPr bwMode="auto">
            <a:xfrm>
              <a:off x="4621" y="1748"/>
              <a:ext cx="816" cy="25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Gabinete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1" name="Text Box 24"/>
            <p:cNvSpPr txBox="1">
              <a:spLocks noChangeArrowheads="1"/>
            </p:cNvSpPr>
            <p:nvPr/>
          </p:nvSpPr>
          <p:spPr bwMode="auto">
            <a:xfrm>
              <a:off x="4621" y="1286"/>
              <a:ext cx="816" cy="253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PM</a:t>
              </a:r>
              <a:endParaRPr lang="es-ES" altLang="es-MX" sz="2000">
                <a:latin typeface="Calibri" pitchFamily="34" charset="0"/>
              </a:endParaRPr>
            </a:p>
          </p:txBody>
        </p:sp>
      </p:grpSp>
      <p:cxnSp>
        <p:nvCxnSpPr>
          <p:cNvPr id="18462" name="AutoShape 30"/>
          <p:cNvCxnSpPr>
            <a:cxnSpLocks noChangeShapeType="1"/>
            <a:stCxn id="15417" idx="2"/>
            <a:endCxn id="15419" idx="1"/>
          </p:cNvCxnSpPr>
          <p:nvPr/>
        </p:nvCxnSpPr>
        <p:spPr bwMode="auto">
          <a:xfrm rot="16200000" flipH="1">
            <a:off x="1106488" y="2443162"/>
            <a:ext cx="928688" cy="1103313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63" name="AutoShape 31"/>
          <p:cNvCxnSpPr>
            <a:cxnSpLocks noChangeShapeType="1"/>
            <a:stCxn id="15417" idx="0"/>
            <a:endCxn id="15418" idx="1"/>
          </p:cNvCxnSpPr>
          <p:nvPr/>
        </p:nvCxnSpPr>
        <p:spPr bwMode="auto">
          <a:xfrm rot="-5400000">
            <a:off x="1174751" y="1185862"/>
            <a:ext cx="792162" cy="1103313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Group 44"/>
          <p:cNvGrpSpPr>
            <a:grpSpLocks/>
          </p:cNvGrpSpPr>
          <p:nvPr/>
        </p:nvGrpSpPr>
        <p:grpSpPr bwMode="auto">
          <a:xfrm>
            <a:off x="3429000" y="1341438"/>
            <a:ext cx="349250" cy="1403350"/>
            <a:chOff x="2160" y="845"/>
            <a:chExt cx="220" cy="884"/>
          </a:xfrm>
        </p:grpSpPr>
        <p:cxnSp>
          <p:nvCxnSpPr>
            <p:cNvPr id="15403" name="AutoShape 33"/>
            <p:cNvCxnSpPr>
              <a:cxnSpLocks noChangeShapeType="1"/>
              <a:stCxn id="15418" idx="3"/>
              <a:endCxn id="15420" idx="3"/>
            </p:cNvCxnSpPr>
            <p:nvPr/>
          </p:nvCxnSpPr>
          <p:spPr bwMode="auto">
            <a:xfrm>
              <a:off x="2160" y="845"/>
              <a:ext cx="1" cy="884"/>
            </a:xfrm>
            <a:prstGeom prst="curvedConnector3">
              <a:avLst>
                <a:gd name="adj1" fmla="val 4200001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404" name="Group 40"/>
            <p:cNvGrpSpPr>
              <a:grpSpLocks/>
            </p:cNvGrpSpPr>
            <p:nvPr/>
          </p:nvGrpSpPr>
          <p:grpSpPr bwMode="auto">
            <a:xfrm>
              <a:off x="2284" y="1608"/>
              <a:ext cx="96" cy="96"/>
              <a:chOff x="2352" y="1152"/>
              <a:chExt cx="96" cy="96"/>
            </a:xfrm>
          </p:grpSpPr>
          <p:sp>
            <p:nvSpPr>
              <p:cNvPr id="15405" name="Line 41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406" name="Line 42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cxnSp>
        <p:nvCxnSpPr>
          <p:cNvPr id="18478" name="AutoShape 46"/>
          <p:cNvCxnSpPr>
            <a:cxnSpLocks noChangeShapeType="1"/>
            <a:stCxn id="15412" idx="2"/>
            <a:endCxn id="15414" idx="1"/>
          </p:cNvCxnSpPr>
          <p:nvPr/>
        </p:nvCxnSpPr>
        <p:spPr bwMode="auto">
          <a:xfrm rot="16200000" flipH="1">
            <a:off x="2805113" y="5100637"/>
            <a:ext cx="928688" cy="1122363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" name="Group 56"/>
          <p:cNvGrpSpPr>
            <a:grpSpLocks/>
          </p:cNvGrpSpPr>
          <p:nvPr/>
        </p:nvGrpSpPr>
        <p:grpSpPr bwMode="auto">
          <a:xfrm>
            <a:off x="5126038" y="4678363"/>
            <a:ext cx="388937" cy="1447800"/>
            <a:chOff x="3565" y="2947"/>
            <a:chExt cx="245" cy="912"/>
          </a:xfrm>
        </p:grpSpPr>
        <p:cxnSp>
          <p:nvCxnSpPr>
            <p:cNvPr id="15399" name="AutoShape 47"/>
            <p:cNvCxnSpPr>
              <a:cxnSpLocks noChangeShapeType="1"/>
              <a:stCxn id="15414" idx="3"/>
              <a:endCxn id="15416" idx="3"/>
            </p:cNvCxnSpPr>
            <p:nvPr/>
          </p:nvCxnSpPr>
          <p:spPr bwMode="auto">
            <a:xfrm flipV="1">
              <a:off x="3565" y="2947"/>
              <a:ext cx="1" cy="912"/>
            </a:xfrm>
            <a:prstGeom prst="curvedConnector3">
              <a:avLst>
                <a:gd name="adj1" fmla="val 3950001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400" name="Group 53"/>
            <p:cNvGrpSpPr>
              <a:grpSpLocks/>
            </p:cNvGrpSpPr>
            <p:nvPr/>
          </p:nvGrpSpPr>
          <p:grpSpPr bwMode="auto">
            <a:xfrm rot="3959361">
              <a:off x="3714" y="2952"/>
              <a:ext cx="96" cy="96"/>
              <a:chOff x="2352" y="1152"/>
              <a:chExt cx="96" cy="96"/>
            </a:xfrm>
          </p:grpSpPr>
          <p:sp>
            <p:nvSpPr>
              <p:cNvPr id="15401" name="Line 54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402" name="Line 55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11" name="Group 60"/>
          <p:cNvGrpSpPr>
            <a:grpSpLocks/>
          </p:cNvGrpSpPr>
          <p:nvPr/>
        </p:nvGrpSpPr>
        <p:grpSpPr bwMode="auto">
          <a:xfrm>
            <a:off x="3495675" y="4678363"/>
            <a:ext cx="336550" cy="733425"/>
            <a:chOff x="2538" y="2947"/>
            <a:chExt cx="212" cy="462"/>
          </a:xfrm>
        </p:grpSpPr>
        <p:cxnSp>
          <p:nvCxnSpPr>
            <p:cNvPr id="15395" name="AutoShape 48"/>
            <p:cNvCxnSpPr>
              <a:cxnSpLocks noChangeShapeType="1"/>
              <a:stCxn id="15416" idx="1"/>
              <a:endCxn id="15415" idx="1"/>
            </p:cNvCxnSpPr>
            <p:nvPr/>
          </p:nvCxnSpPr>
          <p:spPr bwMode="auto">
            <a:xfrm rot="10800000" flipH="1" flipV="1">
              <a:off x="2749" y="2947"/>
              <a:ext cx="1" cy="462"/>
            </a:xfrm>
            <a:prstGeom prst="curvedConnector3">
              <a:avLst>
                <a:gd name="adj1" fmla="val -197000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96" name="Group 57"/>
            <p:cNvGrpSpPr>
              <a:grpSpLocks/>
            </p:cNvGrpSpPr>
            <p:nvPr/>
          </p:nvGrpSpPr>
          <p:grpSpPr bwMode="auto">
            <a:xfrm rot="-5574599">
              <a:off x="2538" y="3264"/>
              <a:ext cx="96" cy="96"/>
              <a:chOff x="2352" y="1152"/>
              <a:chExt cx="96" cy="96"/>
            </a:xfrm>
          </p:grpSpPr>
          <p:sp>
            <p:nvSpPr>
              <p:cNvPr id="15397" name="Line 58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398" name="Line 59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cxnSp>
        <p:nvCxnSpPr>
          <p:cNvPr id="18493" name="AutoShape 61"/>
          <p:cNvCxnSpPr>
            <a:cxnSpLocks noChangeShapeType="1"/>
            <a:stCxn id="15407" idx="2"/>
            <a:endCxn id="15409" idx="1"/>
          </p:cNvCxnSpPr>
          <p:nvPr/>
        </p:nvCxnSpPr>
        <p:spPr bwMode="auto">
          <a:xfrm rot="16200000" flipH="1">
            <a:off x="5683251" y="2430462"/>
            <a:ext cx="919162" cy="1103313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94" name="AutoShape 62"/>
          <p:cNvCxnSpPr>
            <a:cxnSpLocks noChangeShapeType="1"/>
            <a:stCxn id="15407" idx="0"/>
            <a:endCxn id="15408" idx="1"/>
          </p:cNvCxnSpPr>
          <p:nvPr/>
        </p:nvCxnSpPr>
        <p:spPr bwMode="auto">
          <a:xfrm rot="-5400000">
            <a:off x="5750719" y="1181894"/>
            <a:ext cx="784225" cy="1103313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3" name="Group 85"/>
          <p:cNvGrpSpPr>
            <a:grpSpLocks/>
          </p:cNvGrpSpPr>
          <p:nvPr/>
        </p:nvGrpSpPr>
        <p:grpSpPr bwMode="auto">
          <a:xfrm>
            <a:off x="8001000" y="1320800"/>
            <a:ext cx="419100" cy="2117725"/>
            <a:chOff x="5040" y="1037"/>
            <a:chExt cx="264" cy="1334"/>
          </a:xfrm>
        </p:grpSpPr>
        <p:grpSp>
          <p:nvGrpSpPr>
            <p:cNvPr id="15391" name="Group 49"/>
            <p:cNvGrpSpPr>
              <a:grpSpLocks/>
            </p:cNvGrpSpPr>
            <p:nvPr/>
          </p:nvGrpSpPr>
          <p:grpSpPr bwMode="auto">
            <a:xfrm rot="-612712">
              <a:off x="5208" y="2232"/>
              <a:ext cx="96" cy="96"/>
              <a:chOff x="2352" y="1152"/>
              <a:chExt cx="96" cy="96"/>
            </a:xfrm>
          </p:grpSpPr>
          <p:sp>
            <p:nvSpPr>
              <p:cNvPr id="15393" name="Line 50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394" name="Line 51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cxnSp>
          <p:nvCxnSpPr>
            <p:cNvPr id="15392" name="AutoShape 63"/>
            <p:cNvCxnSpPr>
              <a:cxnSpLocks noChangeShapeType="1"/>
              <a:stCxn id="15408" idx="3"/>
              <a:endCxn id="15409" idx="3"/>
            </p:cNvCxnSpPr>
            <p:nvPr/>
          </p:nvCxnSpPr>
          <p:spPr bwMode="auto">
            <a:xfrm>
              <a:off x="5040" y="1037"/>
              <a:ext cx="1" cy="1334"/>
            </a:xfrm>
            <a:prstGeom prst="curvedConnector3">
              <a:avLst>
                <a:gd name="adj1" fmla="val 5320001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" name="Group 68"/>
          <p:cNvGrpSpPr>
            <a:grpSpLocks/>
          </p:cNvGrpSpPr>
          <p:nvPr/>
        </p:nvGrpSpPr>
        <p:grpSpPr bwMode="auto">
          <a:xfrm>
            <a:off x="7251700" y="1497013"/>
            <a:ext cx="152400" cy="295275"/>
            <a:chOff x="4568" y="1148"/>
            <a:chExt cx="96" cy="186"/>
          </a:xfrm>
        </p:grpSpPr>
        <p:cxnSp>
          <p:nvCxnSpPr>
            <p:cNvPr id="15387" name="AutoShape 64"/>
            <p:cNvCxnSpPr>
              <a:cxnSpLocks noChangeShapeType="1"/>
              <a:stCxn id="15408" idx="2"/>
              <a:endCxn id="15411" idx="0"/>
            </p:cNvCxnSpPr>
            <p:nvPr/>
          </p:nvCxnSpPr>
          <p:spPr bwMode="auto">
            <a:xfrm rot="5400000">
              <a:off x="4546" y="1248"/>
              <a:ext cx="17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88" name="Group 65"/>
            <p:cNvGrpSpPr>
              <a:grpSpLocks/>
            </p:cNvGrpSpPr>
            <p:nvPr/>
          </p:nvGrpSpPr>
          <p:grpSpPr bwMode="auto">
            <a:xfrm rot="-3649437">
              <a:off x="4568" y="1148"/>
              <a:ext cx="96" cy="96"/>
              <a:chOff x="2352" y="1152"/>
              <a:chExt cx="96" cy="96"/>
            </a:xfrm>
          </p:grpSpPr>
          <p:sp>
            <p:nvSpPr>
              <p:cNvPr id="15389" name="Line 66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390" name="Line 67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17" name="Group 79"/>
          <p:cNvGrpSpPr>
            <a:grpSpLocks/>
          </p:cNvGrpSpPr>
          <p:nvPr/>
        </p:nvGrpSpPr>
        <p:grpSpPr bwMode="auto">
          <a:xfrm>
            <a:off x="7248525" y="2189163"/>
            <a:ext cx="152400" cy="336550"/>
            <a:chOff x="4566" y="1584"/>
            <a:chExt cx="96" cy="212"/>
          </a:xfrm>
        </p:grpSpPr>
        <p:cxnSp>
          <p:nvCxnSpPr>
            <p:cNvPr id="15383" name="AutoShape 75"/>
            <p:cNvCxnSpPr>
              <a:cxnSpLocks noChangeShapeType="1"/>
              <a:stCxn id="15411" idx="2"/>
              <a:endCxn id="15410" idx="0"/>
            </p:cNvCxnSpPr>
            <p:nvPr/>
          </p:nvCxnSpPr>
          <p:spPr bwMode="auto">
            <a:xfrm rot="5400000">
              <a:off x="4526" y="1690"/>
              <a:ext cx="21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84" name="Group 76"/>
            <p:cNvGrpSpPr>
              <a:grpSpLocks/>
            </p:cNvGrpSpPr>
            <p:nvPr/>
          </p:nvGrpSpPr>
          <p:grpSpPr bwMode="auto">
            <a:xfrm rot="-3507195">
              <a:off x="4566" y="1590"/>
              <a:ext cx="96" cy="96"/>
              <a:chOff x="2352" y="1152"/>
              <a:chExt cx="96" cy="96"/>
            </a:xfrm>
          </p:grpSpPr>
          <p:sp>
            <p:nvSpPr>
              <p:cNvPr id="15385" name="Line 77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386" name="Line 78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19" name="Group 86"/>
          <p:cNvGrpSpPr>
            <a:grpSpLocks/>
          </p:cNvGrpSpPr>
          <p:nvPr/>
        </p:nvGrpSpPr>
        <p:grpSpPr bwMode="auto">
          <a:xfrm>
            <a:off x="7999413" y="1990725"/>
            <a:ext cx="277812" cy="1447800"/>
            <a:chOff x="5039" y="1459"/>
            <a:chExt cx="175" cy="912"/>
          </a:xfrm>
        </p:grpSpPr>
        <p:cxnSp>
          <p:nvCxnSpPr>
            <p:cNvPr id="15379" name="AutoShape 81"/>
            <p:cNvCxnSpPr>
              <a:cxnSpLocks noChangeShapeType="1"/>
            </p:cNvCxnSpPr>
            <p:nvPr/>
          </p:nvCxnSpPr>
          <p:spPr bwMode="auto">
            <a:xfrm flipV="1">
              <a:off x="5039" y="1459"/>
              <a:ext cx="1" cy="912"/>
            </a:xfrm>
            <a:prstGeom prst="curvedConnector3">
              <a:avLst>
                <a:gd name="adj1" fmla="val 220000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80" name="Group 82"/>
            <p:cNvGrpSpPr>
              <a:grpSpLocks/>
            </p:cNvGrpSpPr>
            <p:nvPr/>
          </p:nvGrpSpPr>
          <p:grpSpPr bwMode="auto">
            <a:xfrm rot="1833358" flipV="1">
              <a:off x="5118" y="1548"/>
              <a:ext cx="96" cy="96"/>
              <a:chOff x="2352" y="1152"/>
              <a:chExt cx="96" cy="96"/>
            </a:xfrm>
          </p:grpSpPr>
          <p:sp>
            <p:nvSpPr>
              <p:cNvPr id="15381" name="Line 83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382" name="Line 84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495300" y="1339850"/>
            <a:ext cx="81740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En su diseño intervinieron gigantes de la teoría constitucional (Kelsen, Schmitt, Heller entre otros)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487363" y="2557463"/>
            <a:ext cx="8174037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lvl="1"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1) Presidente nombraba y podía destituir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al Canciller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2) Reichstag podía censurar al Canciller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3) Presidente podía disolver el Reichstag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6388" name="Text Box 6"/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Weimar: la constitución “ideal”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389" name="AutoShape 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24800" y="60198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7053263" y="2786063"/>
            <a:ext cx="2090737" cy="1447800"/>
            <a:chOff x="4251" y="1755"/>
            <a:chExt cx="1365" cy="912"/>
          </a:xfrm>
        </p:grpSpPr>
        <p:sp>
          <p:nvSpPr>
            <p:cNvPr id="16392" name="Text Box 8"/>
            <p:cNvSpPr txBox="1">
              <a:spLocks noChangeArrowheads="1"/>
            </p:cNvSpPr>
            <p:nvPr/>
          </p:nvSpPr>
          <p:spPr bwMode="auto">
            <a:xfrm>
              <a:off x="4464" y="1908"/>
              <a:ext cx="1152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>
                  <a:solidFill>
                    <a:srgbClr val="CC0000"/>
                  </a:solidFill>
                  <a:latin typeface="Calibri" pitchFamily="34" charset="0"/>
                </a:rPr>
                <a:t>Semi-</a:t>
              </a:r>
              <a:br>
                <a:rPr lang="es-MX" altLang="es-MX">
                  <a:solidFill>
                    <a:srgbClr val="CC0000"/>
                  </a:solidFill>
                  <a:latin typeface="Calibri" pitchFamily="34" charset="0"/>
                </a:rPr>
              </a:br>
              <a:r>
                <a:rPr lang="es-MX" altLang="es-MX">
                  <a:solidFill>
                    <a:srgbClr val="CC0000"/>
                  </a:solidFill>
                  <a:latin typeface="Calibri" pitchFamily="34" charset="0"/>
                </a:rPr>
                <a:t>presidencial</a:t>
              </a:r>
            </a:p>
          </p:txBody>
        </p:sp>
        <p:sp>
          <p:nvSpPr>
            <p:cNvPr id="16393" name="AutoShape 9"/>
            <p:cNvSpPr>
              <a:spLocks/>
            </p:cNvSpPr>
            <p:nvPr/>
          </p:nvSpPr>
          <p:spPr bwMode="auto">
            <a:xfrm>
              <a:off x="4251" y="1755"/>
              <a:ext cx="192" cy="912"/>
            </a:xfrm>
            <a:prstGeom prst="rightBrace">
              <a:avLst>
                <a:gd name="adj1" fmla="val 39583"/>
                <a:gd name="adj2" fmla="val 50000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485775" y="4264025"/>
            <a:ext cx="817403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lvl="1"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4) </a:t>
            </a:r>
            <a:r>
              <a:rPr lang="es-MX" altLang="es-MX" sz="2800" b="1">
                <a:latin typeface="Calibri" pitchFamily="34" charset="0"/>
              </a:rPr>
              <a:t>Letra chica</a:t>
            </a:r>
            <a:r>
              <a:rPr lang="es-MX" altLang="es-MX" sz="2800">
                <a:latin typeface="Calibri" pitchFamily="34" charset="0"/>
              </a:rPr>
              <a:t>: Proporcionalidad pura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5) </a:t>
            </a:r>
            <a:r>
              <a:rPr lang="es-MX" altLang="es-MX" sz="2800" b="1">
                <a:latin typeface="Calibri" pitchFamily="34" charset="0"/>
              </a:rPr>
              <a:t>Letra chica</a:t>
            </a:r>
            <a:r>
              <a:rPr lang="es-MX" altLang="es-MX" sz="2800">
                <a:latin typeface="Calibri" pitchFamily="34" charset="0"/>
              </a:rPr>
              <a:t>: Presidente podía decretar medidas 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de emergencia que debía sancionar el Canciller;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Reichstag podía derogarlas</a:t>
            </a:r>
            <a:endParaRPr lang="es-ES" altLang="es-MX" sz="28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autoUpdateAnimBg="0"/>
      <p:bldP spid="29700" grpId="0" autoUpdateAnimBg="0"/>
      <p:bldP spid="29707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588963" y="1371600"/>
            <a:ext cx="81740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Parálisis, unilateralismo, fragmentación, polarización, hiperinflación, </a:t>
            </a:r>
            <a:r>
              <a:rPr lang="es-MX" altLang="es-MX" sz="2800" i="1">
                <a:latin typeface="Calibri" pitchFamily="34" charset="0"/>
              </a:rPr>
              <a:t>putsch</a:t>
            </a:r>
            <a:r>
              <a:rPr lang="es-MX" altLang="es-MX" sz="2800">
                <a:latin typeface="Calibri" pitchFamily="34" charset="0"/>
              </a:rPr>
              <a:t> y totalitarismo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400050" y="4357688"/>
            <a:ext cx="8439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Weimar: </a:t>
            </a: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también el semi-pres. puede fallar</a:t>
            </a:r>
            <a:r>
              <a:rPr lang="es-MX" altLang="es-MX" sz="2800">
                <a:latin typeface="Calibri" pitchFamily="34" charset="0"/>
              </a:rPr>
              <a:t>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432050" y="304800"/>
            <a:ext cx="4273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Una fracaso estrepitoso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323850" y="2743200"/>
            <a:ext cx="843915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Se sucedieron 27 gobiernos 1919-33 (prom. 2/año);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7 años de gobiernos minoritarios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(extremos censuraban sin proponer nuevo gobierno)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533400" y="5105400"/>
            <a:ext cx="8174038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Pero, ¿es realmente la constitución la culpable? 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¿Y los detalles?  ¿Y las condiciones sociales?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4823" name="AutoShape 7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7543800" y="6248400"/>
            <a:ext cx="533400" cy="381000"/>
          </a:xfrm>
          <a:prstGeom prst="actionButtonBackPreviou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autoUpdateAnimBg="0"/>
      <p:bldP spid="34819" grpId="0" autoUpdateAnimBg="0"/>
      <p:bldP spid="34821" grpId="0" animBg="1" autoUpdateAnimBg="0"/>
      <p:bldP spid="34822" grpId="0" animBg="1" autoUpdateAnimBg="0"/>
      <p:bldP spid="348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1822450" y="304800"/>
            <a:ext cx="5492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Weimar: la polarización social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495300" y="1304925"/>
            <a:ext cx="8174038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Sistema de partidos ultra-fragmentado. La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unificación impuso divisiones religiosas, de clase, regionales e ideológicas muy marcadas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Coalición democrática</a:t>
            </a:r>
            <a:r>
              <a:rPr lang="es-MX" altLang="es-MX" sz="2800">
                <a:latin typeface="Calibri" pitchFamily="34" charset="0"/>
              </a:rPr>
              <a:t>: apoyan la constitución,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divergencias sociales (empeora en 1929)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Coalición económica</a:t>
            </a:r>
            <a:r>
              <a:rPr lang="es-MX" altLang="es-MX" sz="2800">
                <a:latin typeface="Calibri" pitchFamily="34" charset="0"/>
              </a:rPr>
              <a:t>: apoyan el mercado,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divergencias sobre constitución (Junkers)</a:t>
            </a:r>
            <a:endParaRPr lang="es-ES" altLang="es-MX" sz="28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7"/>
          <p:cNvSpPr>
            <a:spLocks noChangeArrowheads="1"/>
          </p:cNvSpPr>
          <p:nvPr/>
        </p:nvSpPr>
        <p:spPr bwMode="auto">
          <a:xfrm>
            <a:off x="2257425" y="1447800"/>
            <a:ext cx="6096000" cy="510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9459" name="Text Box 28"/>
          <p:cNvSpPr txBox="1">
            <a:spLocks noChangeArrowheads="1"/>
          </p:cNvSpPr>
          <p:nvPr/>
        </p:nvSpPr>
        <p:spPr bwMode="auto">
          <a:xfrm>
            <a:off x="152400" y="2376488"/>
            <a:ext cx="19812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Demócratas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9460" name="Text Box 29"/>
          <p:cNvSpPr txBox="1">
            <a:spLocks noChangeArrowheads="1"/>
          </p:cNvSpPr>
          <p:nvPr/>
        </p:nvSpPr>
        <p:spPr bwMode="auto">
          <a:xfrm>
            <a:off x="152400" y="5195888"/>
            <a:ext cx="19812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Autoritarios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9461" name="Text Box 30"/>
          <p:cNvSpPr txBox="1">
            <a:spLocks noChangeArrowheads="1"/>
          </p:cNvSpPr>
          <p:nvPr/>
        </p:nvSpPr>
        <p:spPr bwMode="auto">
          <a:xfrm>
            <a:off x="2667000" y="700088"/>
            <a:ext cx="15240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Mercado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9462" name="Text Box 31"/>
          <p:cNvSpPr txBox="1">
            <a:spLocks noChangeArrowheads="1"/>
          </p:cNvSpPr>
          <p:nvPr/>
        </p:nvSpPr>
        <p:spPr bwMode="auto">
          <a:xfrm>
            <a:off x="6248400" y="700088"/>
            <a:ext cx="18288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Socialismo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9463" name="Text Box 32"/>
          <p:cNvSpPr txBox="1">
            <a:spLocks noChangeArrowheads="1"/>
          </p:cNvSpPr>
          <p:nvPr/>
        </p:nvSpPr>
        <p:spPr bwMode="auto">
          <a:xfrm>
            <a:off x="3429000" y="1524000"/>
            <a:ext cx="1600200" cy="925513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Demokratische Partei – DDP </a:t>
            </a:r>
            <a:br>
              <a:rPr lang="es-MX" altLang="es-MX" sz="1800">
                <a:latin typeface="Calibri" pitchFamily="34" charset="0"/>
              </a:rPr>
            </a:br>
            <a:r>
              <a:rPr lang="es-MX" altLang="es-MX" sz="1800">
                <a:latin typeface="Calibri" pitchFamily="34" charset="0"/>
              </a:rPr>
              <a:t>5%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19464" name="Text Box 33"/>
          <p:cNvSpPr txBox="1">
            <a:spLocks noChangeArrowheads="1"/>
          </p:cNvSpPr>
          <p:nvPr/>
        </p:nvSpPr>
        <p:spPr bwMode="auto">
          <a:xfrm>
            <a:off x="3200400" y="2667000"/>
            <a:ext cx="1447800" cy="6508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bg1"/>
                </a:solidFill>
                <a:latin typeface="Calibri" pitchFamily="34" charset="0"/>
              </a:rPr>
              <a:t>Zentrum</a:t>
            </a:r>
            <a:br>
              <a:rPr lang="es-MX" altLang="es-MX" sz="1800">
                <a:solidFill>
                  <a:schemeClr val="bg1"/>
                </a:solidFill>
                <a:latin typeface="Calibri" pitchFamily="34" charset="0"/>
              </a:rPr>
            </a:br>
            <a:r>
              <a:rPr lang="es-MX" altLang="es-MX" sz="1800">
                <a:solidFill>
                  <a:schemeClr val="bg1"/>
                </a:solidFill>
                <a:latin typeface="Calibri" pitchFamily="34" charset="0"/>
              </a:rPr>
              <a:t>y BVP 16%</a:t>
            </a:r>
            <a:endParaRPr lang="es-ES" altLang="es-MX" sz="18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9465" name="Text Box 34"/>
          <p:cNvSpPr txBox="1">
            <a:spLocks noChangeArrowheads="1"/>
          </p:cNvSpPr>
          <p:nvPr/>
        </p:nvSpPr>
        <p:spPr bwMode="auto">
          <a:xfrm>
            <a:off x="2265363" y="3525838"/>
            <a:ext cx="1946275" cy="925512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Deutsche Volkspartei – DVP 11%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19466" name="Text Box 35"/>
          <p:cNvSpPr txBox="1">
            <a:spLocks noChangeArrowheads="1"/>
          </p:cNvSpPr>
          <p:nvPr/>
        </p:nvSpPr>
        <p:spPr bwMode="auto">
          <a:xfrm>
            <a:off x="2265363" y="4897438"/>
            <a:ext cx="2133600" cy="925512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Deutschnationale Volkspartei – DNVP 14%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19467" name="Text Box 36"/>
          <p:cNvSpPr txBox="1">
            <a:spLocks noChangeArrowheads="1"/>
          </p:cNvSpPr>
          <p:nvPr/>
        </p:nvSpPr>
        <p:spPr bwMode="auto">
          <a:xfrm>
            <a:off x="5562600" y="2057400"/>
            <a:ext cx="2362200" cy="925513"/>
          </a:xfrm>
          <a:prstGeom prst="rect">
            <a:avLst/>
          </a:prstGeom>
          <a:solidFill>
            <a:srgbClr val="FF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Sozialdemokratische Partei – SPD</a:t>
            </a:r>
            <a:br>
              <a:rPr lang="es-MX" altLang="es-MX" sz="1800">
                <a:latin typeface="Calibri" pitchFamily="34" charset="0"/>
              </a:rPr>
            </a:br>
            <a:r>
              <a:rPr lang="es-MX" altLang="es-MX" sz="1800">
                <a:latin typeface="Calibri" pitchFamily="34" charset="0"/>
              </a:rPr>
              <a:t>29%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19468" name="Oval 37"/>
          <p:cNvSpPr>
            <a:spLocks noChangeArrowheads="1"/>
          </p:cNvSpPr>
          <p:nvPr/>
        </p:nvSpPr>
        <p:spPr bwMode="auto">
          <a:xfrm>
            <a:off x="4495800" y="3200400"/>
            <a:ext cx="1905000" cy="18288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9469" name="Text Box 39"/>
          <p:cNvSpPr txBox="1">
            <a:spLocks noChangeArrowheads="1"/>
          </p:cNvSpPr>
          <p:nvPr/>
        </p:nvSpPr>
        <p:spPr bwMode="auto">
          <a:xfrm>
            <a:off x="4613275" y="3678238"/>
            <a:ext cx="17526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Partidos particularistas</a:t>
            </a:r>
            <a:br>
              <a:rPr lang="es-MX" altLang="es-MX" sz="1800">
                <a:latin typeface="Calibri" pitchFamily="34" charset="0"/>
              </a:rPr>
            </a:br>
            <a:r>
              <a:rPr lang="es-MX" altLang="es-MX" sz="1800">
                <a:latin typeface="Calibri" pitchFamily="34" charset="0"/>
              </a:rPr>
              <a:t>14%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19470" name="Text Box 40"/>
          <p:cNvSpPr txBox="1">
            <a:spLocks noChangeArrowheads="1"/>
          </p:cNvSpPr>
          <p:nvPr/>
        </p:nvSpPr>
        <p:spPr bwMode="auto">
          <a:xfrm>
            <a:off x="4383088" y="5888038"/>
            <a:ext cx="1752600" cy="6508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bg1"/>
                </a:solidFill>
                <a:latin typeface="Calibri" pitchFamily="34" charset="0"/>
              </a:rPr>
              <a:t>NSDAP (Nazis)</a:t>
            </a:r>
            <a:br>
              <a:rPr lang="es-MX" altLang="es-MX" sz="1800">
                <a:solidFill>
                  <a:schemeClr val="bg1"/>
                </a:solidFill>
                <a:latin typeface="Calibri" pitchFamily="34" charset="0"/>
              </a:rPr>
            </a:br>
            <a:r>
              <a:rPr lang="es-MX" altLang="es-MX" sz="1800">
                <a:solidFill>
                  <a:schemeClr val="bg1"/>
                </a:solidFill>
                <a:latin typeface="Calibri" pitchFamily="34" charset="0"/>
              </a:rPr>
              <a:t>2.6%</a:t>
            </a:r>
            <a:endParaRPr lang="es-ES" altLang="es-MX" sz="18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9471" name="Text Box 41"/>
          <p:cNvSpPr txBox="1">
            <a:spLocks noChangeArrowheads="1"/>
          </p:cNvSpPr>
          <p:nvPr/>
        </p:nvSpPr>
        <p:spPr bwMode="auto">
          <a:xfrm>
            <a:off x="6400800" y="5018088"/>
            <a:ext cx="1946275" cy="925512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FFCC66"/>
                </a:solidFill>
                <a:latin typeface="Calibri" pitchFamily="34" charset="0"/>
              </a:rPr>
              <a:t>Kommunistische Partei – KPD</a:t>
            </a:r>
            <a:br>
              <a:rPr lang="es-MX" altLang="es-MX" sz="1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1800">
                <a:solidFill>
                  <a:srgbClr val="FFCC66"/>
                </a:solidFill>
                <a:latin typeface="Calibri" pitchFamily="34" charset="0"/>
              </a:rPr>
              <a:t>11%</a:t>
            </a:r>
            <a:endParaRPr lang="es-ES" altLang="es-MX" sz="1800">
              <a:solidFill>
                <a:srgbClr val="FFCC66"/>
              </a:solidFill>
              <a:latin typeface="Calibri" pitchFamily="34" charset="0"/>
            </a:endParaRPr>
          </a:p>
        </p:txBody>
      </p:sp>
      <p:sp>
        <p:nvSpPr>
          <p:cNvPr id="19472" name="Text Box 42"/>
          <p:cNvSpPr txBox="1">
            <a:spLocks noChangeArrowheads="1"/>
          </p:cNvSpPr>
          <p:nvPr/>
        </p:nvSpPr>
        <p:spPr bwMode="auto">
          <a:xfrm>
            <a:off x="304800" y="6511925"/>
            <a:ext cx="472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latin typeface="Calibri" pitchFamily="34" charset="0"/>
              </a:rPr>
              <a:t>Fuente: Lepsius 1978</a:t>
            </a:r>
            <a:endParaRPr lang="es-ES" altLang="es-MX" sz="2000">
              <a:latin typeface="Calibri" pitchFamily="34" charset="0"/>
            </a:endParaRPr>
          </a:p>
        </p:txBody>
      </p:sp>
      <p:pic>
        <p:nvPicPr>
          <p:cNvPr id="25643" name="Picture 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352800"/>
            <a:ext cx="161925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4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600200"/>
            <a:ext cx="12065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5" name="Picture 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00200"/>
            <a:ext cx="10191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6" name="Picture 4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619125"/>
            <a:ext cx="108902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7" name="Picture 4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4791075"/>
            <a:ext cx="94297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8" name="Picture 4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105400"/>
            <a:ext cx="7302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9" name="Picture 4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521200"/>
            <a:ext cx="1019175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1295400" y="304800"/>
            <a:ext cx="65468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Presidencialismo 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vs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. parlamentarismo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873125" y="116205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Debate institucional clásico: las formas de gobierno (Aristóteles, Polibio, Vico...)</a:t>
            </a: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879475" y="5486400"/>
            <a:ext cx="7391400" cy="10779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Re-democratización mundial de fin 1980s dio nuevo vigor al debate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3077" name="Text Box 11"/>
          <p:cNvSpPr txBox="1">
            <a:spLocks noChangeArrowheads="1"/>
          </p:cNvSpPr>
          <p:nvPr/>
        </p:nvSpPr>
        <p:spPr bwMode="auto">
          <a:xfrm>
            <a:off x="876300" y="23876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Hoy: las formas de la </a:t>
            </a:r>
            <a:r>
              <a:rPr lang="es-MX" altLang="es-MX" sz="3200" b="1" dirty="0">
                <a:latin typeface="Calibri"/>
                <a:cs typeface="Calibri"/>
              </a:rPr>
              <a:t>democracia</a:t>
            </a:r>
            <a:r>
              <a:rPr lang="es-MX" altLang="es-MX" sz="3200" dirty="0">
                <a:latin typeface="Calibri"/>
                <a:cs typeface="Calibri"/>
              </a:rPr>
              <a:t> (</a:t>
            </a:r>
            <a:r>
              <a:rPr lang="es-MX" altLang="es-MX" sz="3200" dirty="0" err="1">
                <a:latin typeface="Calibri"/>
                <a:cs typeface="Calibri"/>
              </a:rPr>
              <a:t>Bagehot</a:t>
            </a:r>
            <a:r>
              <a:rPr lang="es-MX" altLang="es-MX" sz="3200" dirty="0">
                <a:latin typeface="Calibri"/>
                <a:cs typeface="Calibri"/>
              </a:rPr>
              <a:t>, Wilson, </a:t>
            </a:r>
            <a:r>
              <a:rPr lang="es-MX" altLang="es-MX" sz="3200" dirty="0" err="1">
                <a:latin typeface="Calibri"/>
                <a:cs typeface="Calibri"/>
              </a:rPr>
              <a:t>Lijphart</a:t>
            </a:r>
            <a:r>
              <a:rPr lang="es-MX" altLang="es-MX" sz="3200" dirty="0">
                <a:latin typeface="Calibri"/>
                <a:cs typeface="Calibri"/>
              </a:rPr>
              <a:t>, Powell, </a:t>
            </a:r>
            <a:r>
              <a:rPr lang="es-MX" altLang="es-MX" sz="3200" dirty="0" err="1">
                <a:latin typeface="Calibri"/>
                <a:cs typeface="Calibri"/>
              </a:rPr>
              <a:t>Skach</a:t>
            </a:r>
            <a:r>
              <a:rPr lang="es-MX" altLang="es-MX" sz="3200" dirty="0">
                <a:latin typeface="Calibri"/>
                <a:cs typeface="Calibri"/>
              </a:rPr>
              <a:t>, </a:t>
            </a:r>
            <a:r>
              <a:rPr lang="es-MX" altLang="es-MX" sz="3200" dirty="0" err="1">
                <a:latin typeface="Calibri"/>
                <a:cs typeface="Calibri"/>
              </a:rPr>
              <a:t>Shugart</a:t>
            </a:r>
            <a:r>
              <a:rPr lang="es-MX" altLang="es-MX" sz="3200" dirty="0">
                <a:latin typeface="Calibri"/>
                <a:cs typeface="Calibri"/>
              </a:rPr>
              <a:t>...)</a:t>
            </a:r>
            <a:endParaRPr lang="es-ES" altLang="es-MX" sz="3200" dirty="0">
              <a:latin typeface="Calibri"/>
              <a:cs typeface="Calibri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9935BA5-AB25-43DB-8292-38671CDF35D9}"/>
              </a:ext>
            </a:extLst>
          </p:cNvPr>
          <p:cNvGrpSpPr/>
          <p:nvPr/>
        </p:nvGrpSpPr>
        <p:grpSpPr>
          <a:xfrm>
            <a:off x="457200" y="3538538"/>
            <a:ext cx="8239125" cy="1795462"/>
            <a:chOff x="609600" y="3538538"/>
            <a:chExt cx="8239125" cy="1795462"/>
          </a:xfrm>
        </p:grpSpPr>
        <p:pic>
          <p:nvPicPr>
            <p:cNvPr id="3079" name="Picture 5" descr="C:\Documents and Settings\emagar\Mis documentos\Mis imágenes\Aristotle_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581400"/>
              <a:ext cx="1304925" cy="168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1" name="Picture 7" descr="C:\Documents and Settings\emagar\Mis documentos\Mis imágenes\woodrow wilson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1900" y="3538538"/>
              <a:ext cx="1211263" cy="1795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2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9700" y="3562350"/>
              <a:ext cx="1676400" cy="175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3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3581400"/>
              <a:ext cx="1390650" cy="171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Imagen 2" descr="Imagen en blanco y negro de la cara de una mujer&#10;&#10;Descripción generada automáticamente">
              <a:extLst>
                <a:ext uri="{FF2B5EF4-FFF2-40B4-BE49-F238E27FC236}">
                  <a16:creationId xmlns:a16="http://schemas.microsoft.com/office/drawing/2014/main" id="{102303CA-A735-4BA7-9E02-2B42DD069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5650" y="3581400"/>
              <a:ext cx="1743075" cy="1752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152400"/>
            <a:ext cx="7340600" cy="1188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-5257800"/>
            <a:ext cx="7340600" cy="1188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228600" y="-76200"/>
            <a:ext cx="8763000" cy="1447800"/>
          </a:xfrm>
          <a:prstGeom prst="rect">
            <a:avLst/>
          </a:prstGeom>
          <a:solidFill>
            <a:srgbClr val="DDDDDD"/>
          </a:solidFill>
          <a:ln w="9525">
            <a:solidFill>
              <a:srgbClr val="DDDDD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295400" y="85725"/>
          <a:ext cx="6629400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5210902" imgH="1209524" progId="Paint.Picture">
                  <p:embed/>
                </p:oleObj>
              </mc:Choice>
              <mc:Fallback>
                <p:oleObj name="Bitmap Image" r:id="rId3" imgW="5210902" imgH="1209524" progId="Paint.Picture">
                  <p:embed/>
                  <p:pic>
                    <p:nvPicPr>
                      <p:cNvPr id="215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85725"/>
                        <a:ext cx="6629400" cy="120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1822450" y="304800"/>
            <a:ext cx="5492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cuidado en los detalles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304800" y="1676400"/>
            <a:ext cx="86106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000">
                <a:latin typeface="Calibri" pitchFamily="34" charset="0"/>
              </a:rPr>
              <a:t>RFA (1949):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000">
                <a:latin typeface="Calibri" pitchFamily="34" charset="0"/>
              </a:rPr>
              <a:t> umbral 5%;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000">
                <a:latin typeface="Calibri" pitchFamily="34" charset="0"/>
              </a:rPr>
              <a:t> “censura constructiva”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4419600" y="1398588"/>
            <a:ext cx="4495800" cy="2868612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1">
                <a:solidFill>
                  <a:srgbClr val="FFCC66"/>
                </a:solidFill>
                <a:latin typeface="Calibri" pitchFamily="34" charset="0"/>
              </a:rPr>
              <a:t>Lo mismo en los regímenes presidenciales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: 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- Presidentes reactivos (veto)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- Presidentes proactivos 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  (decreto, inic. exclusiva)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- Poder de agenda (urgencia)</a:t>
            </a:r>
            <a:endParaRPr lang="es-ES" altLang="es-MX" sz="2800">
              <a:solidFill>
                <a:srgbClr val="FFCC66"/>
              </a:solidFill>
              <a:latin typeface="Calibri" pitchFamily="34" charset="0"/>
            </a:endParaRP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304800" y="4267200"/>
            <a:ext cx="86106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000">
                <a:latin typeface="Calibri" pitchFamily="34" charset="0"/>
              </a:rPr>
              <a:t>Francia V (1958):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000">
                <a:latin typeface="Calibri" pitchFamily="34" charset="0"/>
              </a:rPr>
              <a:t> dota al gabinete de “</a:t>
            </a:r>
            <a:r>
              <a:rPr lang="es-MX" altLang="es-MX" sz="3000" i="1">
                <a:latin typeface="Calibri" pitchFamily="34" charset="0"/>
              </a:rPr>
              <a:t>guillotine</a:t>
            </a:r>
            <a:r>
              <a:rPr lang="es-MX" altLang="es-MX" sz="3000">
                <a:latin typeface="Calibri" pitchFamily="34" charset="0"/>
              </a:rPr>
              <a:t>”</a:t>
            </a:r>
            <a:endParaRPr lang="es-ES" altLang="es-MX" sz="30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autoUpdateAnimBg="0"/>
      <p:bldP spid="30724" grpId="0" animBg="1" autoUpdateAnimBg="0"/>
      <p:bldP spid="30725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ChangeArrowheads="1"/>
          </p:cNvSpPr>
          <p:nvPr/>
        </p:nvSpPr>
        <p:spPr bwMode="auto">
          <a:xfrm>
            <a:off x="457200" y="1066800"/>
            <a:ext cx="8077200" cy="4191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1822450" y="304800"/>
            <a:ext cx="5492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En síntesis: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762000" y="1295400"/>
            <a:ext cx="7543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(1) Estimar el efecto de una “forma de democracia” es demasiado ambicioso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762000" y="2362200"/>
            <a:ext cx="7543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(2) En toda constitución democrática, es fundamental el </a:t>
            </a:r>
            <a:r>
              <a:rPr lang="es-MX" altLang="es-MX" sz="2800" i="1">
                <a:latin typeface="Calibri" pitchFamily="34" charset="0"/>
              </a:rPr>
              <a:t>detalle</a:t>
            </a:r>
            <a:r>
              <a:rPr lang="es-MX" altLang="es-MX" sz="2800">
                <a:latin typeface="Calibri" pitchFamily="34" charset="0"/>
              </a:rPr>
              <a:t>, ya sea presidencial, parlamentaria o semi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762000" y="3792538"/>
            <a:ext cx="76962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(3) Las instituciones son sólo una parte, interactúan con las preferencias. Con polarización suficiente, no hay democracia que resista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304800" y="5410200"/>
            <a:ext cx="8610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Linz hace caso omiso de lo anterior; la constitución es la culpable  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Privilegia la decisividad, ignora las virtudes frenos y contrapesos</a:t>
            </a:r>
            <a:endParaRPr lang="es-ES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autoUpdateAnimBg="0"/>
      <p:bldP spid="31748" grpId="0" autoUpdateAnimBg="0"/>
      <p:bldP spid="31749" grpId="0" autoUpdateAnimBg="0"/>
      <p:bldP spid="31751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Hombre con barba y bigote&#10;&#10;Descripción generada automáticamente">
            <a:extLst>
              <a:ext uri="{FF2B5EF4-FFF2-40B4-BE49-F238E27FC236}">
                <a16:creationId xmlns:a16="http://schemas.microsoft.com/office/drawing/2014/main" id="{18875A6F-2C46-4202-B317-3907A9B7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04" y="851572"/>
            <a:ext cx="8426798" cy="525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68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755650" y="304800"/>
            <a:ext cx="762635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2"/>
                </a:solidFill>
                <a:latin typeface="Calibri" pitchFamily="34" charset="0"/>
              </a:rPr>
              <a:t>Las “olas” democráticas en América (Huntington)</a:t>
            </a:r>
            <a:endParaRPr lang="es-ES" altLang="es-MX" sz="280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80896" name="Object 1024"/>
          <p:cNvGraphicFramePr>
            <a:graphicFrameLocks noChangeAspect="1"/>
          </p:cNvGraphicFramePr>
          <p:nvPr/>
        </p:nvGraphicFramePr>
        <p:xfrm>
          <a:off x="990600" y="1638300"/>
          <a:ext cx="8077200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6504813" imgH="4918901" progId="Excel.Sheet.8">
                  <p:embed/>
                </p:oleObj>
              </mc:Choice>
              <mc:Fallback>
                <p:oleObj name="Hoja de cálculo" r:id="rId2" imgW="6504813" imgH="4918901" progId="Excel.Sheet.8">
                  <p:embed/>
                  <p:pic>
                    <p:nvPicPr>
                      <p:cNvPr id="80896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638300"/>
                        <a:ext cx="8077200" cy="48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1066800" y="1066800"/>
            <a:ext cx="7010400" cy="396875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000" b="1">
                <a:latin typeface="Calibri" pitchFamily="34" charset="0"/>
              </a:rPr>
              <a:t>&gt;50% adultos votan en elecciones periódicas con voto secreto  </a:t>
            </a:r>
            <a:endParaRPr lang="es-ES" altLang="es-MX" sz="2000" b="1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0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1974850" y="304800"/>
            <a:ext cx="5187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IV</a:t>
            </a:r>
            <a:r>
              <a:rPr lang="es-MX" altLang="es-MX" sz="3200" baseline="30000">
                <a:solidFill>
                  <a:schemeClr val="tx2"/>
                </a:solidFill>
                <a:latin typeface="Calibri" pitchFamily="34" charset="0"/>
              </a:rPr>
              <a:t>a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 República francesa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590550" y="1450975"/>
            <a:ext cx="8174038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25000"/>
              </a:spcBef>
              <a:buFontTx/>
              <a:buChar char="•"/>
            </a:pPr>
            <a:r>
              <a:rPr lang="es-ES" altLang="es-MX">
                <a:latin typeface="Calibri" pitchFamily="34" charset="0"/>
              </a:rPr>
              <a:t>PCF (25% del voto) se deja en oposición; De Gaulle se excluye. RP </a:t>
            </a:r>
            <a:r>
              <a:rPr lang="es-ES" altLang="es-MX">
                <a:latin typeface="Calibri" pitchFamily="34" charset="0"/>
                <a:sym typeface="Wingdings" pitchFamily="2" charset="2"/>
              </a:rPr>
              <a:t></a:t>
            </a:r>
            <a:r>
              <a:rPr lang="es-ES" altLang="es-MX">
                <a:latin typeface="Calibri" pitchFamily="34" charset="0"/>
              </a:rPr>
              <a:t> todos los partidos en minoría</a:t>
            </a:r>
          </a:p>
          <a:p>
            <a:pPr algn="l" eaLnBrk="1" hangingPunct="1">
              <a:spcBef>
                <a:spcPct val="25000"/>
              </a:spcBef>
              <a:buFontTx/>
              <a:buChar char="•"/>
            </a:pPr>
            <a:r>
              <a:rPr lang="es-ES" altLang="es-MX">
                <a:latin typeface="Calibri" pitchFamily="34" charset="0"/>
              </a:rPr>
              <a:t>Régimen parlamentario sin facultades extraordinarias para el gobierno (p.ej. </a:t>
            </a:r>
            <a:r>
              <a:rPr lang="es-ES" altLang="es-MX" i="1">
                <a:latin typeface="Calibri" pitchFamily="34" charset="0"/>
              </a:rPr>
              <a:t>guillotine</a:t>
            </a:r>
            <a:r>
              <a:rPr lang="es-ES" altLang="es-MX">
                <a:latin typeface="Calibri" pitchFamily="34" charset="0"/>
              </a:rPr>
              <a:t>)</a:t>
            </a:r>
          </a:p>
          <a:p>
            <a:pPr algn="l" eaLnBrk="1" hangingPunct="1">
              <a:spcBef>
                <a:spcPct val="25000"/>
              </a:spcBef>
              <a:buFontTx/>
              <a:buChar char="•"/>
            </a:pPr>
            <a:r>
              <a:rPr lang="es-ES" altLang="es-MX">
                <a:latin typeface="Calibri" pitchFamily="34" charset="0"/>
              </a:rPr>
              <a:t>Inestabilidad ministerial crónica, inmovilismo e impotencia: </a:t>
            </a:r>
            <a:br>
              <a:rPr lang="es-ES" altLang="es-MX">
                <a:latin typeface="Calibri" pitchFamily="34" charset="0"/>
              </a:rPr>
            </a:br>
            <a:r>
              <a:rPr lang="es-ES" altLang="es-MX">
                <a:latin typeface="Calibri" pitchFamily="34" charset="0"/>
              </a:rPr>
              <a:t>24 gobiernos se sucedieron 1947-58 (2/año), de duración muy desigual (de 1 día a 16 meses)</a:t>
            </a:r>
          </a:p>
          <a:p>
            <a:pPr algn="l" eaLnBrk="1" hangingPunct="1">
              <a:spcBef>
                <a:spcPct val="25000"/>
              </a:spcBef>
              <a:buFontTx/>
              <a:buChar char="•"/>
            </a:pPr>
            <a:r>
              <a:rPr lang="es-ES" altLang="es-MX">
                <a:latin typeface="Calibri" pitchFamily="34" charset="0"/>
              </a:rPr>
              <a:t>Gobiernos renunciaban al cabo de unas semanas sin haber sido censurados por no conseguir que asamblea aprobara leyes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35050"/>
            <a:ext cx="7010400" cy="551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143000"/>
            <a:ext cx="41751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025525" y="304800"/>
            <a:ext cx="7086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péndulo democrático de AL (2)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873125" y="3703638"/>
            <a:ext cx="81184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3 familias sobre la </a:t>
            </a:r>
            <a:r>
              <a:rPr lang="es-MX" altLang="es-MX" sz="3200" i="1">
                <a:latin typeface="Calibri" pitchFamily="34" charset="0"/>
              </a:rPr>
              <a:t>ruptura</a:t>
            </a:r>
            <a:r>
              <a:rPr lang="es-MX" altLang="es-MX" sz="3200">
                <a:latin typeface="Calibri" pitchFamily="34" charset="0"/>
              </a:rPr>
              <a:t> de la democracia: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Orden político (Huntington; O´Donnell)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(2) Dependencia (Garrido; Cardoso)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(3) Institucional (Linz; Stepan; Valenzuela)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1447800" y="5473700"/>
            <a:ext cx="2133600" cy="533400"/>
          </a:xfrm>
          <a:prstGeom prst="rect">
            <a:avLst/>
          </a:prstGeom>
          <a:noFill/>
          <a:ln w="571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873125" y="1066800"/>
            <a:ext cx="81184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3 familias sobre el </a:t>
            </a:r>
            <a:r>
              <a:rPr lang="es-MX" altLang="es-MX" sz="3200" i="1">
                <a:latin typeface="Calibri" pitchFamily="34" charset="0"/>
              </a:rPr>
              <a:t>surgimiento</a:t>
            </a:r>
            <a:r>
              <a:rPr lang="es-MX" altLang="es-MX" sz="3200">
                <a:latin typeface="Calibri" pitchFamily="34" charset="0"/>
              </a:rPr>
              <a:t> de democracia: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Cultural (Almond+Verba, Tocqueville)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(2) Modernización (Lipset, Cutright)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(3) Alianzas de clase (B. Moore)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autoUpdateAnimBg="0"/>
      <p:bldP spid="6150" grpId="0" animBg="1"/>
      <p:bldP spid="6151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2203450" y="304800"/>
            <a:ext cx="4730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argumento institucional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588963" y="1524000"/>
            <a:ext cx="79660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¿Qué distingue una democracia </a:t>
            </a:r>
            <a:r>
              <a:rPr lang="es-MX" altLang="es-MX" sz="3200">
                <a:solidFill>
                  <a:srgbClr val="CC0000"/>
                </a:solidFill>
                <a:latin typeface="Calibri" pitchFamily="34" charset="0"/>
              </a:rPr>
              <a:t>parlamentaria</a:t>
            </a:r>
            <a:r>
              <a:rPr lang="es-MX" altLang="es-MX" sz="3200">
                <a:latin typeface="Calibri" pitchFamily="34" charset="0"/>
              </a:rPr>
              <a:t> de una </a:t>
            </a:r>
            <a:r>
              <a:rPr lang="es-MX" altLang="es-MX" sz="3200">
                <a:solidFill>
                  <a:srgbClr val="CC0000"/>
                </a:solidFill>
                <a:latin typeface="Calibri" pitchFamily="34" charset="0"/>
              </a:rPr>
              <a:t>presidencial</a:t>
            </a:r>
            <a:r>
              <a:rPr lang="es-MX" altLang="es-MX" sz="3200">
                <a:latin typeface="Calibri" pitchFamily="34" charset="0"/>
              </a:rPr>
              <a:t>?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595313" y="2852738"/>
            <a:ext cx="7966075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dirty="0">
                <a:latin typeface="Calibri"/>
                <a:cs typeface="Calibri"/>
              </a:rPr>
              <a:t>¿Jefe de Estado = jefe de gobierno?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sz="3200" dirty="0">
                <a:cs typeface="Times New Roman"/>
              </a:rPr>
              <a:t>¿</a:t>
            </a:r>
            <a:r>
              <a:rPr lang="es-ES" altLang="es-MX" sz="3200" dirty="0">
                <a:latin typeface="Calibri"/>
                <a:cs typeface="Calibri"/>
              </a:rPr>
              <a:t>Ejecutivo colegiado?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ES" sz="3200" dirty="0">
                <a:cs typeface="Times New Roman"/>
              </a:rPr>
              <a:t>¿</a:t>
            </a:r>
            <a:r>
              <a:rPr lang="es-MX" altLang="es-MX" sz="3200" dirty="0">
                <a:latin typeface="Calibri"/>
                <a:cs typeface="Calibri"/>
              </a:rPr>
              <a:t>Parlamento es el foco del poder?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sz="3200" dirty="0">
                <a:cs typeface="Times New Roman"/>
              </a:rPr>
              <a:t>¿</a:t>
            </a:r>
            <a:r>
              <a:rPr lang="es-ES" altLang="es-MX" sz="3200" dirty="0">
                <a:latin typeface="Calibri"/>
                <a:cs typeface="Calibri"/>
              </a:rPr>
              <a:t>Ejecutivo puede disolver el Parlamento?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altLang="es-MX" sz="3200" dirty="0">
                <a:latin typeface="Calibri"/>
                <a:cs typeface="Calibri"/>
              </a:rPr>
              <a:t>…</a:t>
            </a:r>
            <a:endParaRPr lang="es-MX" altLang="es-MX" sz="3200" dirty="0">
              <a:latin typeface="Calibri"/>
              <a:cs typeface="Calibri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11188" y="5516563"/>
            <a:ext cx="79660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Ninguna discrimina sin excepciones</a:t>
            </a:r>
            <a:endParaRPr lang="es-ES" altLang="es-MX" sz="3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utoUpdateAnimBg="0"/>
      <p:bldP spid="5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060450" y="304800"/>
            <a:ext cx="701675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definición compacta del parlamentarismo (Leon Epstein)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588963" y="2149475"/>
            <a:ext cx="796607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“Una democracia parlamentaria es aquélla en que la autoridad ejecutiva </a:t>
            </a:r>
            <a:r>
              <a:rPr lang="es-MX" altLang="es-MX" sz="3200" i="1">
                <a:solidFill>
                  <a:srgbClr val="CC0000"/>
                </a:solidFill>
                <a:latin typeface="Calibri" pitchFamily="34" charset="0"/>
              </a:rPr>
              <a:t>emana de</a:t>
            </a:r>
            <a:r>
              <a:rPr lang="es-MX" altLang="es-MX" sz="3200">
                <a:latin typeface="Calibri" pitchFamily="34" charset="0"/>
              </a:rPr>
              <a:t>, y es </a:t>
            </a:r>
            <a:r>
              <a:rPr lang="es-MX" altLang="es-MX" sz="3200" i="1">
                <a:solidFill>
                  <a:srgbClr val="009900"/>
                </a:solidFill>
                <a:latin typeface="Calibri" pitchFamily="34" charset="0"/>
              </a:rPr>
              <a:t>responsable ante</a:t>
            </a:r>
            <a:r>
              <a:rPr lang="es-MX" altLang="es-MX" sz="3200">
                <a:latin typeface="Calibri" pitchFamily="34" charset="0"/>
              </a:rPr>
              <a:t>, la autoridad legislativa”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6148" name="AutoShape 1029" descr="http://static.guim.co.uk/sys-images/Guardian/Pix/pictures/2010/12/14/1292337745513/Silvio-Berlusconi-attends-002.jpg"/>
          <p:cNvSpPr>
            <a:spLocks noChangeAspect="1" noChangeArrowheads="1"/>
          </p:cNvSpPr>
          <p:nvPr/>
        </p:nvSpPr>
        <p:spPr bwMode="auto">
          <a:xfrm>
            <a:off x="76200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1060450" y="304800"/>
            <a:ext cx="7016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Énfasis en dos diferencia centrales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588963" y="1447800"/>
            <a:ext cx="8326437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</a:t>
            </a:r>
            <a:r>
              <a:rPr lang="es-MX" altLang="es-MX" sz="3200" b="1">
                <a:solidFill>
                  <a:srgbClr val="CC0000"/>
                </a:solidFill>
                <a:latin typeface="Calibri" pitchFamily="34" charset="0"/>
              </a:rPr>
              <a:t>1</a:t>
            </a:r>
            <a:r>
              <a:rPr lang="es-MX" altLang="es-MX" sz="3200">
                <a:latin typeface="Calibri" pitchFamily="34" charset="0"/>
              </a:rPr>
              <a:t>) </a:t>
            </a:r>
            <a:r>
              <a:rPr lang="es-MX" altLang="es-MX" sz="3200" b="1">
                <a:latin typeface="Calibri" pitchFamily="34" charset="0"/>
              </a:rPr>
              <a:t>Parl</a:t>
            </a:r>
            <a:r>
              <a:rPr lang="es-MX" altLang="es-MX" sz="3200">
                <a:latin typeface="Calibri" pitchFamily="34" charset="0"/>
              </a:rPr>
              <a:t> – Legislatura emana de votación popular,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        pero ejecutivo seleccionado por ella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</a:t>
            </a:r>
            <a:r>
              <a:rPr lang="es-MX" altLang="es-MX" sz="3200" b="1">
                <a:latin typeface="Calibri" pitchFamily="34" charset="0"/>
              </a:rPr>
              <a:t>Pres</a:t>
            </a:r>
            <a:r>
              <a:rPr lang="es-MX" altLang="es-MX" sz="3200">
                <a:latin typeface="Calibri" pitchFamily="34" charset="0"/>
              </a:rPr>
              <a:t> – Legislatura y ejecutivo electos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        popularmente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588963" y="3810000"/>
            <a:ext cx="8402637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</a:t>
            </a:r>
            <a:r>
              <a:rPr lang="es-MX" altLang="es-MX" sz="3200" b="1">
                <a:solidFill>
                  <a:srgbClr val="009900"/>
                </a:solidFill>
                <a:latin typeface="Calibri" pitchFamily="34" charset="0"/>
              </a:rPr>
              <a:t>2</a:t>
            </a:r>
            <a:r>
              <a:rPr lang="es-MX" altLang="es-MX" sz="3200">
                <a:latin typeface="Calibri" pitchFamily="34" charset="0"/>
              </a:rPr>
              <a:t>) </a:t>
            </a:r>
            <a:r>
              <a:rPr lang="es-MX" altLang="es-MX" sz="3200" b="1">
                <a:latin typeface="Calibri" pitchFamily="34" charset="0"/>
              </a:rPr>
              <a:t>Parl</a:t>
            </a:r>
            <a:r>
              <a:rPr lang="es-MX" altLang="es-MX" sz="3200">
                <a:latin typeface="Calibri" pitchFamily="34" charset="0"/>
              </a:rPr>
              <a:t> – Ejecutivo sujeto a la confianza de la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       legislatura, voto de censura lo desbanca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</a:t>
            </a:r>
            <a:r>
              <a:rPr lang="es-MX" altLang="es-MX" sz="3200" b="1">
                <a:latin typeface="Calibri" pitchFamily="34" charset="0"/>
              </a:rPr>
              <a:t>Pres</a:t>
            </a:r>
            <a:r>
              <a:rPr lang="es-MX" altLang="es-MX" sz="3200">
                <a:latin typeface="Calibri" pitchFamily="34" charset="0"/>
              </a:rPr>
              <a:t> – Legislatura y ejecutivo gozan de 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        mandatos fijos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autoUpdateAnimBg="0"/>
      <p:bldP spid="9220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060450" y="304800"/>
            <a:ext cx="7016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Representación sintética (Strom)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588963" y="1447800"/>
            <a:ext cx="48974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Parl – cadena de mando </a:t>
            </a:r>
            <a:r>
              <a:rPr lang="es-MX" altLang="es-MX" sz="2800">
                <a:solidFill>
                  <a:schemeClr val="accent2"/>
                </a:solidFill>
                <a:latin typeface="Calibri" pitchFamily="34" charset="0"/>
              </a:rPr>
              <a:t>unívoca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Pres – cadena de mando </a:t>
            </a:r>
            <a:r>
              <a:rPr lang="es-MX" altLang="es-MX" sz="2800">
                <a:solidFill>
                  <a:schemeClr val="accent2"/>
                </a:solidFill>
                <a:latin typeface="Calibri" pitchFamily="34" charset="0"/>
              </a:rPr>
              <a:t>dual</a:t>
            </a:r>
            <a:endParaRPr lang="es-ES" altLang="es-MX" sz="2800">
              <a:solidFill>
                <a:schemeClr val="accent2"/>
              </a:solidFill>
              <a:latin typeface="Calibri" pitchFamily="34" charset="0"/>
            </a:endParaRP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152400" y="2819400"/>
            <a:ext cx="8763000" cy="1212850"/>
            <a:chOff x="96" y="1776"/>
            <a:chExt cx="5520" cy="764"/>
          </a:xfrm>
        </p:grpSpPr>
        <p:sp>
          <p:nvSpPr>
            <p:cNvPr id="8219" name="Text Box 4"/>
            <p:cNvSpPr txBox="1">
              <a:spLocks noChangeArrowheads="1"/>
            </p:cNvSpPr>
            <p:nvPr/>
          </p:nvSpPr>
          <p:spPr bwMode="auto">
            <a:xfrm>
              <a:off x="96" y="2010"/>
              <a:ext cx="1056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itchFamily="34" charset="0"/>
                </a:rPr>
                <a:t>Ciudadanos</a:t>
              </a:r>
              <a:endParaRPr lang="es-ES" altLang="es-MX">
                <a:latin typeface="Calibri" pitchFamily="34" charset="0"/>
              </a:endParaRPr>
            </a:p>
          </p:txBody>
        </p:sp>
        <p:sp>
          <p:nvSpPr>
            <p:cNvPr id="8220" name="Text Box 5"/>
            <p:cNvSpPr txBox="1">
              <a:spLocks noChangeArrowheads="1"/>
            </p:cNvSpPr>
            <p:nvPr/>
          </p:nvSpPr>
          <p:spPr bwMode="auto">
            <a:xfrm>
              <a:off x="1536" y="2016"/>
              <a:ext cx="1008" cy="5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itchFamily="34" charset="0"/>
                </a:rPr>
                <a:t>Parlamento</a:t>
              </a:r>
              <a:endParaRPr lang="es-ES" altLang="es-MX">
                <a:latin typeface="Calibri" pitchFamily="34" charset="0"/>
              </a:endParaRPr>
            </a:p>
          </p:txBody>
        </p:sp>
        <p:sp>
          <p:nvSpPr>
            <p:cNvPr id="8221" name="Text Box 6"/>
            <p:cNvSpPr txBox="1">
              <a:spLocks noChangeArrowheads="1"/>
            </p:cNvSpPr>
            <p:nvPr/>
          </p:nvSpPr>
          <p:spPr bwMode="auto">
            <a:xfrm>
              <a:off x="2928" y="2016"/>
              <a:ext cx="432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itchFamily="34" charset="0"/>
                </a:rPr>
                <a:t>PM</a:t>
              </a:r>
              <a:endParaRPr lang="es-ES" altLang="es-MX">
                <a:latin typeface="Calibri" pitchFamily="34" charset="0"/>
              </a:endParaRPr>
            </a:p>
          </p:txBody>
        </p:sp>
        <p:sp>
          <p:nvSpPr>
            <p:cNvPr id="8222" name="Text Box 7"/>
            <p:cNvSpPr txBox="1">
              <a:spLocks noChangeArrowheads="1"/>
            </p:cNvSpPr>
            <p:nvPr/>
          </p:nvSpPr>
          <p:spPr bwMode="auto">
            <a:xfrm>
              <a:off x="3661" y="2016"/>
              <a:ext cx="851" cy="29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itchFamily="34" charset="0"/>
                </a:rPr>
                <a:t>Gabinete</a:t>
              </a:r>
              <a:endParaRPr lang="es-ES" altLang="es-MX">
                <a:latin typeface="Calibri" pitchFamily="34" charset="0"/>
              </a:endParaRPr>
            </a:p>
          </p:txBody>
        </p:sp>
        <p:sp>
          <p:nvSpPr>
            <p:cNvPr id="8223" name="Text Box 8"/>
            <p:cNvSpPr txBox="1">
              <a:spLocks noChangeArrowheads="1"/>
            </p:cNvSpPr>
            <p:nvPr/>
          </p:nvSpPr>
          <p:spPr bwMode="auto">
            <a:xfrm>
              <a:off x="4800" y="1898"/>
              <a:ext cx="816" cy="5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itchFamily="34" charset="0"/>
                </a:rPr>
                <a:t>Serv. Públ.</a:t>
              </a:r>
              <a:endParaRPr lang="es-ES" altLang="es-MX">
                <a:latin typeface="Calibri" pitchFamily="34" charset="0"/>
              </a:endParaRPr>
            </a:p>
          </p:txBody>
        </p:sp>
        <p:sp>
          <p:nvSpPr>
            <p:cNvPr id="8224" name="Line 9"/>
            <p:cNvSpPr>
              <a:spLocks noChangeShapeType="1"/>
            </p:cNvSpPr>
            <p:nvPr/>
          </p:nvSpPr>
          <p:spPr bwMode="auto">
            <a:xfrm>
              <a:off x="1152" y="2160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225" name="Line 10"/>
            <p:cNvSpPr>
              <a:spLocks noChangeShapeType="1"/>
            </p:cNvSpPr>
            <p:nvPr/>
          </p:nvSpPr>
          <p:spPr bwMode="auto">
            <a:xfrm>
              <a:off x="2544" y="2160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226" name="Line 11"/>
            <p:cNvSpPr>
              <a:spLocks noChangeShapeType="1"/>
            </p:cNvSpPr>
            <p:nvPr/>
          </p:nvSpPr>
          <p:spPr bwMode="auto">
            <a:xfrm>
              <a:off x="3360" y="2160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227" name="Line 12"/>
            <p:cNvSpPr>
              <a:spLocks noChangeShapeType="1"/>
            </p:cNvSpPr>
            <p:nvPr/>
          </p:nvSpPr>
          <p:spPr bwMode="auto">
            <a:xfrm>
              <a:off x="4464" y="2160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228" name="Text Box 13"/>
            <p:cNvSpPr txBox="1">
              <a:spLocks noChangeArrowheads="1"/>
            </p:cNvSpPr>
            <p:nvPr/>
          </p:nvSpPr>
          <p:spPr bwMode="auto">
            <a:xfrm>
              <a:off x="1116" y="1776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eligen</a:t>
              </a:r>
              <a:endParaRPr lang="es-ES" altLang="es-MX" sz="1800">
                <a:latin typeface="Calibri" pitchFamily="34" charset="0"/>
              </a:endParaRPr>
            </a:p>
          </p:txBody>
        </p:sp>
        <p:sp>
          <p:nvSpPr>
            <p:cNvPr id="8229" name="Text Box 14"/>
            <p:cNvSpPr txBox="1">
              <a:spLocks noChangeArrowheads="1"/>
            </p:cNvSpPr>
            <p:nvPr/>
          </p:nvSpPr>
          <p:spPr bwMode="auto">
            <a:xfrm>
              <a:off x="2496" y="1776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eligen</a:t>
              </a:r>
              <a:endParaRPr lang="es-ES" altLang="es-MX" sz="1800">
                <a:latin typeface="Calibri" pitchFamily="34" charset="0"/>
              </a:endParaRPr>
            </a:p>
          </p:txBody>
        </p:sp>
        <p:sp>
          <p:nvSpPr>
            <p:cNvPr id="8230" name="Text Box 15"/>
            <p:cNvSpPr txBox="1">
              <a:spLocks noChangeArrowheads="1"/>
            </p:cNvSpPr>
            <p:nvPr/>
          </p:nvSpPr>
          <p:spPr bwMode="auto">
            <a:xfrm>
              <a:off x="3216" y="1776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nombra</a:t>
              </a:r>
              <a:endParaRPr lang="es-ES" altLang="es-MX" sz="1800">
                <a:latin typeface="Calibri" pitchFamily="34" charset="0"/>
              </a:endParaRPr>
            </a:p>
          </p:txBody>
        </p:sp>
        <p:sp>
          <p:nvSpPr>
            <p:cNvPr id="8231" name="Text Box 16"/>
            <p:cNvSpPr txBox="1">
              <a:spLocks noChangeArrowheads="1"/>
            </p:cNvSpPr>
            <p:nvPr/>
          </p:nvSpPr>
          <p:spPr bwMode="auto">
            <a:xfrm>
              <a:off x="4368" y="1776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dirige</a:t>
              </a:r>
              <a:endParaRPr lang="es-ES" altLang="es-MX" sz="1800">
                <a:latin typeface="Calibri" pitchFamily="34" charset="0"/>
              </a:endParaRPr>
            </a:p>
          </p:txBody>
        </p:sp>
      </p:grp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152400" y="4343400"/>
            <a:ext cx="8305800" cy="2209800"/>
            <a:chOff x="96" y="2736"/>
            <a:chExt cx="5232" cy="1392"/>
          </a:xfrm>
        </p:grpSpPr>
        <p:sp>
          <p:nvSpPr>
            <p:cNvPr id="8200" name="Text Box 32"/>
            <p:cNvSpPr txBox="1">
              <a:spLocks noChangeArrowheads="1"/>
            </p:cNvSpPr>
            <p:nvPr/>
          </p:nvSpPr>
          <p:spPr bwMode="auto">
            <a:xfrm>
              <a:off x="2496" y="3897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nombra</a:t>
              </a:r>
              <a:endParaRPr lang="es-ES" altLang="es-MX" sz="1800">
                <a:latin typeface="Calibri" pitchFamily="34" charset="0"/>
              </a:endParaRPr>
            </a:p>
          </p:txBody>
        </p:sp>
        <p:grpSp>
          <p:nvGrpSpPr>
            <p:cNvPr id="8201" name="Group 36"/>
            <p:cNvGrpSpPr>
              <a:grpSpLocks/>
            </p:cNvGrpSpPr>
            <p:nvPr/>
          </p:nvGrpSpPr>
          <p:grpSpPr bwMode="auto">
            <a:xfrm>
              <a:off x="96" y="2736"/>
              <a:ext cx="5232" cy="1296"/>
              <a:chOff x="96" y="2736"/>
              <a:chExt cx="5232" cy="1296"/>
            </a:xfrm>
          </p:grpSpPr>
          <p:sp>
            <p:nvSpPr>
              <p:cNvPr id="8202" name="Text Box 17"/>
              <p:cNvSpPr txBox="1">
                <a:spLocks noChangeArrowheads="1"/>
              </p:cNvSpPr>
              <p:nvPr/>
            </p:nvSpPr>
            <p:spPr bwMode="auto">
              <a:xfrm>
                <a:off x="96" y="3306"/>
                <a:ext cx="1056" cy="2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Ciudadanos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3" name="Text Box 18"/>
              <p:cNvSpPr txBox="1">
                <a:spLocks noChangeArrowheads="1"/>
              </p:cNvSpPr>
              <p:nvPr/>
            </p:nvSpPr>
            <p:spPr bwMode="auto">
              <a:xfrm>
                <a:off x="1536" y="2982"/>
                <a:ext cx="1008" cy="2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Asamblea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4" name="Text Box 19"/>
              <p:cNvSpPr txBox="1">
                <a:spLocks noChangeArrowheads="1"/>
              </p:cNvSpPr>
              <p:nvPr/>
            </p:nvSpPr>
            <p:spPr bwMode="auto">
              <a:xfrm>
                <a:off x="1536" y="3612"/>
                <a:ext cx="1008" cy="2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Presidente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5" name="Text Box 20"/>
              <p:cNvSpPr txBox="1">
                <a:spLocks noChangeArrowheads="1"/>
              </p:cNvSpPr>
              <p:nvPr/>
            </p:nvSpPr>
            <p:spPr bwMode="auto">
              <a:xfrm>
                <a:off x="2928" y="2988"/>
                <a:ext cx="1056" cy="2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Comisiones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6" name="Text Box 21"/>
              <p:cNvSpPr txBox="1">
                <a:spLocks noChangeArrowheads="1"/>
              </p:cNvSpPr>
              <p:nvPr/>
            </p:nvSpPr>
            <p:spPr bwMode="auto">
              <a:xfrm>
                <a:off x="2928" y="3612"/>
                <a:ext cx="1008" cy="2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Gabinete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7" name="Text Box 22"/>
              <p:cNvSpPr txBox="1">
                <a:spLocks noChangeArrowheads="1"/>
              </p:cNvSpPr>
              <p:nvPr/>
            </p:nvSpPr>
            <p:spPr bwMode="auto">
              <a:xfrm>
                <a:off x="4512" y="3172"/>
                <a:ext cx="816" cy="5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Serv. Públ.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8" name="Line 23"/>
              <p:cNvSpPr>
                <a:spLocks noChangeShapeType="1"/>
              </p:cNvSpPr>
              <p:nvPr/>
            </p:nvSpPr>
            <p:spPr bwMode="auto">
              <a:xfrm flipV="1">
                <a:off x="1152" y="3120"/>
                <a:ext cx="384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09" name="Line 24"/>
              <p:cNvSpPr>
                <a:spLocks noChangeShapeType="1"/>
              </p:cNvSpPr>
              <p:nvPr/>
            </p:nvSpPr>
            <p:spPr bwMode="auto">
              <a:xfrm>
                <a:off x="1152" y="3456"/>
                <a:ext cx="384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10" name="Line 25"/>
              <p:cNvSpPr>
                <a:spLocks noChangeShapeType="1"/>
              </p:cNvSpPr>
              <p:nvPr/>
            </p:nvSpPr>
            <p:spPr bwMode="auto">
              <a:xfrm>
                <a:off x="2544" y="3136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11" name="Line 26"/>
              <p:cNvSpPr>
                <a:spLocks noChangeShapeType="1"/>
              </p:cNvSpPr>
              <p:nvPr/>
            </p:nvSpPr>
            <p:spPr bwMode="auto">
              <a:xfrm>
                <a:off x="2544" y="3768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12" name="Line 27"/>
              <p:cNvSpPr>
                <a:spLocks noChangeShapeType="1"/>
              </p:cNvSpPr>
              <p:nvPr/>
            </p:nvSpPr>
            <p:spPr bwMode="auto">
              <a:xfrm>
                <a:off x="3984" y="3136"/>
                <a:ext cx="528" cy="2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13" name="Line 28"/>
              <p:cNvSpPr>
                <a:spLocks noChangeShapeType="1"/>
              </p:cNvSpPr>
              <p:nvPr/>
            </p:nvSpPr>
            <p:spPr bwMode="auto">
              <a:xfrm flipV="1">
                <a:off x="3936" y="3552"/>
                <a:ext cx="576" cy="2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14" name="Text Box 29"/>
              <p:cNvSpPr txBox="1">
                <a:spLocks noChangeArrowheads="1"/>
              </p:cNvSpPr>
              <p:nvPr/>
            </p:nvSpPr>
            <p:spPr bwMode="auto">
              <a:xfrm>
                <a:off x="1008" y="2937"/>
                <a:ext cx="6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1800">
                    <a:latin typeface="Calibri" pitchFamily="34" charset="0"/>
                  </a:rPr>
                  <a:t>eligen</a:t>
                </a:r>
                <a:endParaRPr lang="es-ES" altLang="es-MX" sz="1800">
                  <a:latin typeface="Calibri" pitchFamily="34" charset="0"/>
                </a:endParaRPr>
              </a:p>
            </p:txBody>
          </p:sp>
          <p:sp>
            <p:nvSpPr>
              <p:cNvPr id="8215" name="Text Box 30"/>
              <p:cNvSpPr txBox="1">
                <a:spLocks noChangeArrowheads="1"/>
              </p:cNvSpPr>
              <p:nvPr/>
            </p:nvSpPr>
            <p:spPr bwMode="auto">
              <a:xfrm>
                <a:off x="1008" y="3705"/>
                <a:ext cx="6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1800">
                    <a:latin typeface="Calibri" pitchFamily="34" charset="0"/>
                  </a:rPr>
                  <a:t>eligen</a:t>
                </a:r>
                <a:endParaRPr lang="es-ES" altLang="es-MX" sz="1800">
                  <a:latin typeface="Calibri" pitchFamily="34" charset="0"/>
                </a:endParaRPr>
              </a:p>
            </p:txBody>
          </p:sp>
          <p:sp>
            <p:nvSpPr>
              <p:cNvPr id="8216" name="Text Box 31"/>
              <p:cNvSpPr txBox="1">
                <a:spLocks noChangeArrowheads="1"/>
              </p:cNvSpPr>
              <p:nvPr/>
            </p:nvSpPr>
            <p:spPr bwMode="auto">
              <a:xfrm>
                <a:off x="2496" y="2736"/>
                <a:ext cx="6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1800">
                    <a:latin typeface="Calibri" pitchFamily="34" charset="0"/>
                  </a:rPr>
                  <a:t>eligen</a:t>
                </a:r>
                <a:endParaRPr lang="es-ES" altLang="es-MX" sz="1800">
                  <a:latin typeface="Calibri" pitchFamily="34" charset="0"/>
                </a:endParaRPr>
              </a:p>
            </p:txBody>
          </p:sp>
          <p:sp>
            <p:nvSpPr>
              <p:cNvPr id="8217" name="Text Box 33"/>
              <p:cNvSpPr txBox="1">
                <a:spLocks noChangeArrowheads="1"/>
              </p:cNvSpPr>
              <p:nvPr/>
            </p:nvSpPr>
            <p:spPr bwMode="auto">
              <a:xfrm>
                <a:off x="4032" y="2736"/>
                <a:ext cx="864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1800">
                    <a:latin typeface="Calibri" pitchFamily="34" charset="0"/>
                  </a:rPr>
                  <a:t>autorizan, vigilan</a:t>
                </a:r>
                <a:endParaRPr lang="es-ES" altLang="es-MX" sz="1800">
                  <a:latin typeface="Calibri" pitchFamily="34" charset="0"/>
                </a:endParaRPr>
              </a:p>
            </p:txBody>
          </p:sp>
          <p:sp>
            <p:nvSpPr>
              <p:cNvPr id="8218" name="Text Box 34"/>
              <p:cNvSpPr txBox="1">
                <a:spLocks noChangeArrowheads="1"/>
              </p:cNvSpPr>
              <p:nvPr/>
            </p:nvSpPr>
            <p:spPr bwMode="auto">
              <a:xfrm>
                <a:off x="4032" y="3801"/>
                <a:ext cx="6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1800">
                    <a:latin typeface="Calibri" pitchFamily="34" charset="0"/>
                  </a:rPr>
                  <a:t>dirige</a:t>
                </a:r>
                <a:endParaRPr lang="es-ES" altLang="es-MX" sz="1800">
                  <a:latin typeface="Calibri" pitchFamily="34" charset="0"/>
                </a:endParaRPr>
              </a:p>
            </p:txBody>
          </p:sp>
        </p:grpSp>
      </p:grpSp>
      <p:sp>
        <p:nvSpPr>
          <p:cNvPr id="10279" name="Text Box 39"/>
          <p:cNvSpPr txBox="1">
            <a:spLocks noChangeArrowheads="1"/>
          </p:cNvSpPr>
          <p:nvPr/>
        </p:nvSpPr>
        <p:spPr bwMode="auto">
          <a:xfrm>
            <a:off x="5770563" y="990600"/>
            <a:ext cx="3144837" cy="180022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La unívoca simplifica 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la delegación 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(un solo principal)</a:t>
            </a:r>
            <a:endParaRPr lang="es-ES" altLang="es-MX" sz="2800">
              <a:solidFill>
                <a:srgbClr val="FFCC66"/>
              </a:solidFill>
              <a:latin typeface="Calibri" pitchFamily="34" charset="0"/>
            </a:endParaRPr>
          </a:p>
        </p:txBody>
      </p:sp>
      <p:sp>
        <p:nvSpPr>
          <p:cNvPr id="10282" name="Text Box 42"/>
          <p:cNvSpPr txBox="1">
            <a:spLocks noChangeArrowheads="1"/>
          </p:cNvSpPr>
          <p:nvPr/>
        </p:nvSpPr>
        <p:spPr bwMode="auto">
          <a:xfrm>
            <a:off x="7162800" y="6019800"/>
            <a:ext cx="1905000" cy="701675"/>
          </a:xfrm>
          <a:prstGeom prst="rect">
            <a:avLst/>
          </a:prstGeom>
          <a:solidFill>
            <a:srgbClr val="00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i="1">
                <a:solidFill>
                  <a:srgbClr val="FFCC66"/>
                </a:solidFill>
                <a:latin typeface="Calibri" pitchFamily="34" charset="0"/>
              </a:rPr>
              <a:t>Cf</a:t>
            </a:r>
            <a:r>
              <a:rPr lang="en-US" altLang="es-MX" sz="2000">
                <a:solidFill>
                  <a:srgbClr val="FFCC66"/>
                </a:solidFill>
                <a:latin typeface="Calibri" pitchFamily="34" charset="0"/>
              </a:rPr>
              <a:t>. Moe+Caldwell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utoUpdateAnimBg="0"/>
      <p:bldP spid="10279" grpId="0" animBg="1" autoUpdateAnimBg="0"/>
      <p:bldP spid="10282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2819400" y="304800"/>
            <a:ext cx="34988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tesis linziana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88963" y="1447800"/>
            <a:ext cx="78692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La dualidad del presidencialismo es </a:t>
            </a:r>
            <a:r>
              <a:rPr lang="es-MX" altLang="es-MX" sz="2800" b="1">
                <a:solidFill>
                  <a:srgbClr val="CC0000"/>
                </a:solidFill>
                <a:latin typeface="Calibri" pitchFamily="34" charset="0"/>
              </a:rPr>
              <a:t>disfuncional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590550" y="2330450"/>
            <a:ext cx="84010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(1) </a:t>
            </a:r>
            <a:r>
              <a:rPr lang="es-MX" altLang="es-MX" sz="2800" b="1">
                <a:latin typeface="Calibri" pitchFamily="34" charset="0"/>
              </a:rPr>
              <a:t>Legitimidad democrática dual</a:t>
            </a:r>
            <a:r>
              <a:rPr lang="es-MX" altLang="es-MX" sz="2800">
                <a:latin typeface="Calibri" pitchFamily="34" charset="0"/>
              </a:rPr>
              <a:t> por elección separada,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 ¿quién es el representante legítimo del pueblo?</a:t>
            </a:r>
            <a:endParaRPr lang="es-ES" altLang="es-MX" sz="280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590550" y="3657600"/>
            <a:ext cx="7869238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(2) Los períodos fijos le imprimen un sello de </a:t>
            </a:r>
            <a:r>
              <a:rPr lang="es-MX" altLang="es-MX" sz="2800" b="1">
                <a:latin typeface="Calibri" pitchFamily="34" charset="0"/>
              </a:rPr>
              <a:t>rigidez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 </a:t>
            </a:r>
            <a:r>
              <a:rPr lang="es-MX" altLang="es-MX" sz="2800" b="1">
                <a:latin typeface="Calibri" pitchFamily="34" charset="0"/>
              </a:rPr>
              <a:t>estructural</a:t>
            </a:r>
            <a:r>
              <a:rPr lang="es-MX" altLang="es-MX" sz="2800">
                <a:latin typeface="Calibri" pitchFamily="34" charset="0"/>
              </a:rPr>
              <a:t>, la constitución carece de mecanismos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 para superar confrontaciones entre los poderes</a:t>
            </a:r>
            <a:r>
              <a:rPr lang="es-MX" altLang="es-MX" sz="2800" b="1">
                <a:latin typeface="Calibri" pitchFamily="34" charset="0"/>
              </a:rPr>
              <a:t> </a:t>
            </a:r>
            <a:endParaRPr lang="es-ES" altLang="es-MX" sz="2800" b="1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381000" y="5408613"/>
            <a:ext cx="8286750" cy="9461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Parálisis institucional (</a:t>
            </a:r>
            <a:r>
              <a:rPr lang="es-MX" altLang="es-MX" sz="2800" i="1">
                <a:solidFill>
                  <a:srgbClr val="FFCC66"/>
                </a:solidFill>
                <a:latin typeface="Calibri" pitchFamily="34" charset="0"/>
              </a:rPr>
              <a:t>deadlock 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o</a:t>
            </a:r>
            <a:r>
              <a:rPr lang="es-MX" altLang="es-MX" sz="2800" i="1">
                <a:solidFill>
                  <a:srgbClr val="FFCC66"/>
                </a:solidFill>
                <a:latin typeface="Calibri" pitchFamily="34" charset="0"/>
              </a:rPr>
              <a:t> gridlock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) 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  <a:sym typeface="Wingdings" pitchFamily="2" charset="2"/>
              </a:rPr>
              <a:t>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 tentación de imponer voluntad unilateralmente 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  <a:sym typeface="Wingdings" pitchFamily="2" charset="2"/>
              </a:rPr>
              <a:t> ruptura</a:t>
            </a:r>
            <a:endParaRPr lang="es-ES" altLang="es-MX" sz="2800">
              <a:solidFill>
                <a:srgbClr val="FFCC66"/>
              </a:solidFill>
              <a:latin typeface="Calibri" pitchFamily="34" charset="0"/>
              <a:sym typeface="Wingdings" pitchFamily="2" charset="2"/>
            </a:endParaRPr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>
            <a:off x="7010400" y="6248400"/>
            <a:ext cx="99060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9227" name="1 CuadroTexto"/>
          <p:cNvSpPr txBox="1">
            <a:spLocks noChangeArrowheads="1"/>
          </p:cNvSpPr>
          <p:nvPr/>
        </p:nvSpPr>
        <p:spPr bwMode="auto">
          <a:xfrm>
            <a:off x="3368618" y="105234"/>
            <a:ext cx="5623901" cy="501675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fr-FR" altLang="es-MX" sz="4000" i="1" dirty="0">
                <a:latin typeface="Arial" charset="0"/>
                <a:cs typeface="Arial" charset="0"/>
              </a:rPr>
              <a:t>Un mal </a:t>
            </a:r>
            <a:r>
              <a:rPr lang="fr-FR" altLang="es-MX" sz="4000" i="1" dirty="0" err="1">
                <a:latin typeface="Arial" charset="0"/>
                <a:cs typeface="Arial" charset="0"/>
              </a:rPr>
              <a:t>general</a:t>
            </a:r>
            <a:r>
              <a:rPr lang="fr-FR" altLang="es-MX" sz="4000" i="1" dirty="0">
                <a:latin typeface="Arial" charset="0"/>
                <a:cs typeface="Arial" charset="0"/>
              </a:rPr>
              <a:t> </a:t>
            </a:r>
            <a:r>
              <a:rPr lang="fr-FR" altLang="es-MX" sz="4000" i="1" dirty="0" err="1">
                <a:latin typeface="Arial" charset="0"/>
                <a:cs typeface="Arial" charset="0"/>
              </a:rPr>
              <a:t>vale</a:t>
            </a:r>
            <a:r>
              <a:rPr lang="fr-FR" altLang="es-MX" sz="4000" i="1" dirty="0">
                <a:latin typeface="Arial" charset="0"/>
                <a:cs typeface="Arial" charset="0"/>
              </a:rPr>
              <a:t> </a:t>
            </a:r>
            <a:r>
              <a:rPr lang="fr-FR" altLang="es-MX" sz="4000" i="1" dirty="0" err="1">
                <a:latin typeface="Arial" charset="0"/>
                <a:cs typeface="Arial" charset="0"/>
              </a:rPr>
              <a:t>más</a:t>
            </a:r>
            <a:r>
              <a:rPr lang="fr-FR" altLang="es-MX" sz="4000" i="1" dirty="0">
                <a:latin typeface="Arial" charset="0"/>
                <a:cs typeface="Arial" charset="0"/>
              </a:rPr>
              <a:t> que dos </a:t>
            </a:r>
            <a:r>
              <a:rPr lang="fr-FR" altLang="es-MX" sz="4000" i="1" dirty="0" err="1">
                <a:latin typeface="Arial" charset="0"/>
                <a:cs typeface="Arial" charset="0"/>
              </a:rPr>
              <a:t>buenos</a:t>
            </a:r>
            <a:r>
              <a:rPr lang="fr-FR" altLang="es-MX" sz="4000" i="1" dirty="0">
                <a:latin typeface="Arial" charset="0"/>
                <a:cs typeface="Arial" charset="0"/>
              </a:rPr>
              <a:t>. La </a:t>
            </a:r>
            <a:r>
              <a:rPr lang="fr-FR" altLang="es-MX" sz="4000" i="1" dirty="0" err="1">
                <a:latin typeface="Arial" charset="0"/>
                <a:cs typeface="Arial" charset="0"/>
              </a:rPr>
              <a:t>guerra</a:t>
            </a:r>
            <a:r>
              <a:rPr lang="fr-FR" altLang="es-MX" sz="4000" i="1" dirty="0">
                <a:latin typeface="Arial" charset="0"/>
                <a:cs typeface="Arial" charset="0"/>
              </a:rPr>
              <a:t> es </a:t>
            </a:r>
            <a:r>
              <a:rPr lang="fr-FR" altLang="es-MX" sz="4000" i="1" dirty="0" err="1">
                <a:latin typeface="Arial" charset="0"/>
                <a:cs typeface="Arial" charset="0"/>
              </a:rPr>
              <a:t>como</a:t>
            </a:r>
            <a:r>
              <a:rPr lang="fr-FR" altLang="es-MX" sz="4000" i="1" dirty="0">
                <a:latin typeface="Arial" charset="0"/>
                <a:cs typeface="Arial" charset="0"/>
              </a:rPr>
              <a:t> el </a:t>
            </a:r>
            <a:r>
              <a:rPr lang="fr-FR" altLang="es-MX" sz="4000" i="1" dirty="0" err="1">
                <a:latin typeface="Arial" charset="0"/>
                <a:cs typeface="Arial" charset="0"/>
              </a:rPr>
              <a:t>gobierno</a:t>
            </a:r>
            <a:r>
              <a:rPr lang="fr-FR" altLang="es-MX" sz="4000" i="1" dirty="0">
                <a:latin typeface="Arial" charset="0"/>
                <a:cs typeface="Arial" charset="0"/>
              </a:rPr>
              <a:t>, es un </a:t>
            </a:r>
            <a:r>
              <a:rPr lang="fr-FR" altLang="es-MX" sz="4000" i="1" dirty="0" err="1">
                <a:latin typeface="Arial" charset="0"/>
                <a:cs typeface="Arial" charset="0"/>
              </a:rPr>
              <a:t>asunto</a:t>
            </a:r>
            <a:r>
              <a:rPr lang="fr-FR" altLang="es-MX" sz="4000" i="1" dirty="0">
                <a:latin typeface="Arial" charset="0"/>
                <a:cs typeface="Arial" charset="0"/>
              </a:rPr>
              <a:t> de </a:t>
            </a:r>
            <a:r>
              <a:rPr lang="fr-FR" altLang="es-MX" sz="4000" i="1" dirty="0" err="1">
                <a:latin typeface="Arial" charset="0"/>
                <a:cs typeface="Arial" charset="0"/>
              </a:rPr>
              <a:t>tacto</a:t>
            </a:r>
            <a:endParaRPr lang="fr-FR" altLang="es-MX" sz="4000" i="1" dirty="0">
              <a:latin typeface="Arial" charset="0"/>
              <a:cs typeface="Arial" charset="0"/>
            </a:endParaRPr>
          </a:p>
          <a:p>
            <a:pPr eaLnBrk="1" hangingPunct="1"/>
            <a:r>
              <a:rPr lang="fr-FR" altLang="es-MX" sz="4000" dirty="0">
                <a:latin typeface="Arial" charset="0"/>
                <a:cs typeface="Arial" charset="0"/>
              </a:rPr>
              <a:t>--</a:t>
            </a:r>
            <a:r>
              <a:rPr lang="fr-FR" altLang="es-MX" sz="4000" dirty="0" err="1">
                <a:latin typeface="Arial" charset="0"/>
                <a:cs typeface="Arial" charset="0"/>
              </a:rPr>
              <a:t>Napoleón</a:t>
            </a:r>
            <a:r>
              <a:rPr lang="fr-FR" altLang="es-MX" sz="4000" dirty="0">
                <a:latin typeface="Arial" charset="0"/>
                <a:cs typeface="Arial" charset="0"/>
              </a:rPr>
              <a:t> al </a:t>
            </a:r>
            <a:r>
              <a:rPr lang="fr-FR" altLang="es-MX" sz="4000" dirty="0" err="1">
                <a:latin typeface="Arial" charset="0"/>
                <a:cs typeface="Arial" charset="0"/>
              </a:rPr>
              <a:t>Directorio</a:t>
            </a:r>
            <a:r>
              <a:rPr lang="fr-FR" altLang="es-MX" sz="4000" dirty="0">
                <a:latin typeface="Arial" charset="0"/>
                <a:cs typeface="Arial" charset="0"/>
              </a:rPr>
              <a:t>, </a:t>
            </a:r>
            <a:r>
              <a:rPr lang="fr-FR" altLang="es-MX" sz="4000" dirty="0" err="1">
                <a:latin typeface="Arial" charset="0"/>
                <a:cs typeface="Arial" charset="0"/>
              </a:rPr>
              <a:t>campaña</a:t>
            </a:r>
            <a:r>
              <a:rPr lang="fr-FR" altLang="es-MX" sz="4000" dirty="0">
                <a:latin typeface="Arial" charset="0"/>
                <a:cs typeface="Arial" charset="0"/>
              </a:rPr>
              <a:t> de </a:t>
            </a:r>
            <a:r>
              <a:rPr lang="fr-FR" altLang="es-MX" sz="4000" dirty="0" err="1">
                <a:latin typeface="Arial" charset="0"/>
                <a:cs typeface="Arial" charset="0"/>
              </a:rPr>
              <a:t>Italia</a:t>
            </a:r>
            <a:r>
              <a:rPr lang="fr-FR" altLang="es-MX" sz="4000" dirty="0">
                <a:latin typeface="Arial" charset="0"/>
                <a:cs typeface="Arial" charset="0"/>
              </a:rPr>
              <a:t>, 1796</a:t>
            </a:r>
            <a:endParaRPr lang="es-MX" altLang="es-MX" sz="4000" dirty="0">
              <a:latin typeface="Arial" charset="0"/>
              <a:cs typeface="Arial" charset="0"/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25" y="577404"/>
            <a:ext cx="7200800" cy="5400600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25" y="1116930"/>
            <a:ext cx="7129874" cy="4895850"/>
          </a:xfrm>
          <a:prstGeom prst="rect">
            <a:avLst/>
          </a:prstGeom>
        </p:spPr>
      </p:pic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4" y="674783"/>
            <a:ext cx="2856507" cy="329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utoUpdateAnimBg="0"/>
      <p:bldP spid="11268" grpId="0" autoUpdateAnimBg="0"/>
      <p:bldP spid="11269" grpId="0" autoUpdateAnimBg="0"/>
      <p:bldP spid="11270" grpId="0" animBg="1" autoUpdateAnimBg="0"/>
      <p:bldP spid="11273" grpId="0" animBg="1"/>
      <p:bldP spid="9227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060450" y="304800"/>
            <a:ext cx="7016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Ejemplo: Chile 1969-1973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588963" y="5029200"/>
            <a:ext cx="7869237" cy="1816100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11 sept. 1973: se quiebra una de las democracias más longevas de Latinoamérica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Valenzuela ha sugerido que el 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990000"/>
                </a:solidFill>
                <a:latin typeface="Calibri" pitchFamily="34" charset="0"/>
              </a:rPr>
              <a:t>parlamentarismo lo habría evitado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 </a:t>
            </a:r>
            <a:endParaRPr lang="es-ES" altLang="es-MX" sz="2800">
              <a:solidFill>
                <a:srgbClr val="FFCC66"/>
              </a:solidFill>
              <a:latin typeface="Calibri" pitchFamily="34" charset="0"/>
            </a:endParaRPr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685800" y="1219200"/>
          <a:ext cx="7696200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4820145" imgH="1305420" progId="Excel.Sheet.8">
                  <p:embed/>
                </p:oleObj>
              </mc:Choice>
              <mc:Fallback>
                <p:oleObj name="Hoja de cálculo" r:id="rId2" imgW="4820145" imgH="1305420" progId="Excel.Sheet.8">
                  <p:embed/>
                  <p:pic>
                    <p:nvPicPr>
                      <p:cNvPr id="10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19200"/>
                        <a:ext cx="7696200" cy="3581400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572000" y="2930525"/>
            <a:ext cx="2438400" cy="6096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n-US" altLang="es-MX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6040438" y="3733800"/>
            <a:ext cx="2438400" cy="6096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6040438" y="4343400"/>
            <a:ext cx="2438400" cy="6096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pic>
        <p:nvPicPr>
          <p:cNvPr id="12297" name="Picture 9" descr="C:\Documents and Settings\emagar\Mis documentos\Mis imágenes\moneda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3886200" cy="264318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 descr="C:\Documents and Settings\emagar\Mis documentos\Mis imágenes\allende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066800"/>
            <a:ext cx="4191000" cy="270986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animBg="1" autoUpdateAnimBg="0"/>
      <p:bldP spid="12293" grpId="0" animBg="1" autoUpdateAnimBg="0"/>
      <p:bldP spid="12294" grpId="0" animBg="1"/>
      <p:bldP spid="12295" grpId="0" animBg="1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1796</TotalTime>
  <Words>916</Words>
  <Application>Microsoft Office PowerPoint</Application>
  <PresentationFormat>Presentación en pantalla (4:3)</PresentationFormat>
  <Paragraphs>136</Paragraphs>
  <Slides>28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29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262</cp:revision>
  <dcterms:created xsi:type="dcterms:W3CDTF">2002-09-05T11:41:11Z</dcterms:created>
  <dcterms:modified xsi:type="dcterms:W3CDTF">2022-09-19T16:08:58Z</dcterms:modified>
</cp:coreProperties>
</file>